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_rels/notesSlide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9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20A528D-EE60-43D3-AB29-4FECDC6DB46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050A45-CFBD-490E-B1CE-86E2DAB5FE4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B9CB2B-13A6-41E1-892D-3F35E13F03B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059EBA-54BE-423A-A56F-B50066B3F3B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B20CDD-978B-4B09-92A3-A53E2E81903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D3F5B8-EBA2-402C-9588-48C3EA369B3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633AC0-0CA7-4961-A3CD-F4D17A29FA8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E359A42-5A9C-4993-90D3-E753A0CF112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52A7DD-219E-41D2-827F-422EF0D58B3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84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7999EB-87AC-4A5D-B9ED-9B622C079E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BB8D09-B7A1-4B92-8F46-809FB69C9A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A3C18A-C3ED-4497-B85C-C8B5C91A870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5C7F36-A277-4C68-8492-926BCD15528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EB4D4E-3595-4951-AD87-73BAC355E7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0FB9E6-7F79-43A3-88B6-352C2FD7A3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E47F40-1C65-4DF4-B00A-24F9BA7D68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60898B-BE2A-4FAA-A67E-C4A3129802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711E8F-4F7E-4902-897E-E987D415B8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810203-C371-498A-ABAF-FEB7C0FB09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E0E1A9-C5A2-4602-9093-F5B26386CF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02EC95-8105-445B-9B00-93F5966F51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7455BD-B99D-4E35-BC20-1FFE94631D4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blog.trendmicro.com/trendlabs-security-intelligence/exposing-modular-adware-how-dealply-iserik-and-managex-persist-in-systems/" TargetMode="External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securityintelligence.com/articles/wannacry-worm-ransomware-changed-cybersecurity/" TargetMode="External"/><Relationship Id="rId2" Type="http://schemas.openxmlformats.org/officeDocument/2006/relationships/hyperlink" Target="https://www.avast.com/c-eternalblue" TargetMode="External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public.intel471.com/blog/revil-ransomware-interview-russian-osint-100-million/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zdnet.com/article/conti-ryuk-joins-the-ranks-of-ransomware-gangs-operating-data-leak-sites/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www.csoonline.com/article/3373647/what-is-malvertising-and-how-you-can-protect-against-it.html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blog.hubspot.com/marketing/black-hat-seo" TargetMode="External"/><Relationship Id="rId2" Type="http://schemas.openxmlformats.org/officeDocument/2006/relationships/hyperlink" Target="https://www.virusbulletin.com/conference/vb2010/abstracts/blackhat-seo-abusing-google-trends-serve-malware/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support.apple.com/en-us/HT211929" TargetMode="External"/><Relationship Id="rId2" Type="http://schemas.openxmlformats.org/officeDocument/2006/relationships/hyperlink" Target="https://www.zdnet.com/article/apple-fixes-three-ios-zero-days-exploited-in-the-wild/" TargetMode="External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fbi.gov/scams-and-safety/common-scams-and-crimes/business-email-compromise" TargetMode="External"/><Relationship Id="rId2" Type="http://schemas.openxmlformats.org/officeDocument/2006/relationships/hyperlink" Target="https://www.infosecurity-magazine.com/news/fbi-bec-losses-soared-to-18/" TargetMode="External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techtarget.com/whatis/feature/SolarWinds-hack-explained-Everything-you-need-to-know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news.hitb.org/content/chinese-smartphone-maker-selling-devices-malware-pre-installed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infosecurity-magazine.com/news/fbicisa-warn-us-firms/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GlobalThreatReport2024.pdf" TargetMode="External"/><Relationship Id="rId2" Type="http://schemas.openxmlformats.org/officeDocument/2006/relationships/hyperlink" Target="https://www.optiv.com/cybersecurity-dictionary" TargetMode="External"/><Relationship Id="rId3" Type="http://schemas.openxmlformats.org/officeDocument/2006/relationships/hyperlink" Target="https://www.mrktech.com/wp-content/uploads/2019/09/7-metrics-of-security-operations-effectiveness-infographic.pdf" TargetMode="External"/><Relationship Id="rId4" Type="http://schemas.openxmlformats.org/officeDocument/2006/relationships/hyperlink" Target="https://www.crowdstrike.com/blog/crowdstrike-discusses-breakout-time-in-an-article-on-dark-reading/" TargetMode="External"/><Relationship Id="rId5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GlobalThreatReport2024.pdf" TargetMode="External"/><Relationship Id="rId2" Type="http://schemas.openxmlformats.org/officeDocument/2006/relationships/hyperlink" Target="https://go.crowdstrike.com/rs/281-OBQ-266/images/Report2020CrowdStrikeGlobalThreatReport.pdf" TargetMode="External"/><Relationship Id="rId3" Type="http://schemas.openxmlformats.org/officeDocument/2006/relationships/hyperlink" Target="https://www.crowdstrike.com/global-threat-report/" TargetMode="External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Report2020CrowdStrikeGlobalThreatReport.pdf" TargetMode="External"/><Relationship Id="rId2" Type="http://schemas.openxmlformats.org/officeDocument/2006/relationships/hyperlink" Target="https://www.infosecurity-magazine.com/news/attacker-breakout-time-halves-in/" TargetMode="External"/><Relationship Id="rId3" Type="http://schemas.openxmlformats.org/officeDocument/2006/relationships/hyperlink" Target="https://go.crowdstrike.com/rs/281-OBQ-266/images/CrowdStrike2023GlobalThreatReport.pdf" TargetMode="External"/><Relationship Id="rId4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www.infocyte.com/blog/2016/7/26/how-many-days-does-it-take-to-discover-a-breach-the-answer-may-shock-you/" TargetMode="External"/><Relationship Id="rId2" Type="http://schemas.openxmlformats.org/officeDocument/2006/relationships/hyperlink" Target="https://investors.fireeye.com/news-releases/news-release-details/fireeye-mandiant-m-trends-2020-report-reveals-cyber-criminals" TargetMode="External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msn.com/en-us/news/technology/more-and-more-criminals-are-using-legitimate-websites-to-obfuscate-malicious-payloads/ar-AA1bQhTu" TargetMode="External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csoonline.com/article/3696318/insider-threats-surge-across-us-cni-as-attackers-exploit-human-factors.html" TargetMode="External"/><Relationship Id="rId2" Type="http://schemas.openxmlformats.org/officeDocument/2006/relationships/hyperlink" Target="https://thedfirreport.com/2024/04/01/from-onenote-to-ransomnote-an-ice-cold-intrusion/" TargetMode="External"/><Relationship Id="rId3" Type="http://schemas.openxmlformats.org/officeDocument/2006/relationships/hyperlink" Target="https://www.bleepingcomputer.com/news/security/cisa-orders-agencies-impacted-by-microsoft-hack-to-mitigate-risks/" TargetMode="External"/><Relationship Id="rId4" Type="http://schemas.openxmlformats.org/officeDocument/2006/relationships/hyperlink" Target="https://cloud.google.com/blog/topics/threat-intelligence/ivanti-post-exploitation-lateral-movement" TargetMode="External"/><Relationship Id="rId5" Type="http://schemas.openxmlformats.org/officeDocument/2006/relationships/hyperlink" Target="https://cyberscoop.com/federal-government-russian-breach-microsoft/" TargetMode="External"/><Relationship Id="rId6" Type="http://schemas.openxmlformats.org/officeDocument/2006/relationships/hyperlink" Target="https://news.sophos.com/en-us/2024/04/09/smoke-and-screen-mirrors-a-strange-signed-backdoor/" TargetMode="External"/><Relationship Id="rId7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redcanary.com/threat-detection-report/trends/crypters/" TargetMode="External"/><Relationship Id="rId2" Type="http://schemas.openxmlformats.org/officeDocument/2006/relationships/hyperlink" Target="https://community.riskiq.com/article/e3595388" TargetMode="External"/><Relationship Id="rId3" Type="http://schemas.openxmlformats.org/officeDocument/2006/relationships/hyperlink" Target="https://thehackernews.com/2024/03/urgent-secret-backdoor-found-in-xz.html" TargetMode="External"/><Relationship Id="rId4" Type="http://schemas.openxmlformats.org/officeDocument/2006/relationships/hyperlink" Target="https://securityonline.info/python-developers-targeted-in-massive-supply-chain-attack-over-170000-users-affected/" TargetMode="External"/><Relationship Id="rId5" Type="http://schemas.openxmlformats.org/officeDocument/2006/relationships/hyperlink" Target="https://securityaffairs.com/159584/cyber-crime/lockbit-gang-resumed-raas.html" TargetMode="External"/><Relationship Id="rId6" Type="http://schemas.openxmlformats.org/officeDocument/2006/relationships/hyperlink" Target="https://economictimes.indiatimes.com/industry/tech/hong-kong-mnc-suffers-25-6-million-loss-in-deepfake-scam/articleshow/107465111.cms" TargetMode="External"/><Relationship Id="rId7" Type="http://schemas.openxmlformats.org/officeDocument/2006/relationships/hyperlink" Target="https://www.bankinfosecurity.com/hackers-use-ai-hallucinations-to-spread-malware-a-24793" TargetMode="External"/><Relationship Id="rId8" Type="http://schemas.openxmlformats.org/officeDocument/2006/relationships/hyperlink" Target="https://securityonline.info/hackers-exploit-google-ads-to-target-admins-with-fake-software-downloads/" TargetMode="External"/><Relationship Id="rId9" Type="http://schemas.openxmlformats.org/officeDocument/2006/relationships/hyperlink" Target="https://thedfirreport.com/2024/02/26/seo-poisoning-to-domain-control-the-gootloader-saga-continues/" TargetMode="External"/><Relationship Id="rId10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www.theregister.com/2024/03/14/mega_data_breach_at_french/" TargetMode="External"/><Relationship Id="rId2" Type="http://schemas.openxmlformats.org/officeDocument/2006/relationships/hyperlink" Target="https://www.veracode.com/blog/security-news/2021-verizon-data-breach-investigations-report-proves-cybercrime-continued" TargetMode="External"/><Relationship Id="rId3" Type="http://schemas.openxmlformats.org/officeDocument/2006/relationships/hyperlink" Target="https://www.youtube.com/watch?v=WkLvpxImRGw" TargetMode="External"/><Relationship Id="rId4" Type="http://schemas.openxmlformats.org/officeDocument/2006/relationships/hyperlink" Target="https://www.fb-pro.com/windows-telemetry-information-test/" TargetMode="External"/><Relationship Id="rId5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threatpost.com/lemon-duck-cryptocurrency-botnet/160046/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haveibeenpwned.com/" TargetMode="External"/><Relationship Id="rId2" Type="http://schemas.openxmlformats.org/officeDocument/2006/relationships/hyperlink" Target="https://www.welivesecurity.com/2020/04/30/new-sextortion-scam-claims-know-your-password/" TargetMode="External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4/30/new-sextortion-scam-claims-know-your-password/" TargetMode="Externa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hyperlink" Target="https://spectrum.ieee.org/telecom/security/the-real-story-of-stuxnet" TargetMode="External"/><Relationship Id="rId4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www.infosecurity-magazine.com/news/scammers-maga-hat-vendors-steal/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techtarget.com/whatis/feature/Colonial-Pipeline-hack-explained-Everything-you-need-to-know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hospitalitytech.com/ico-fines-marriott-international-inc-ps184m-failing-keep-customers-personal-data-secure" TargetMode="External"/><Relationship Id="rId2" Type="http://schemas.openxmlformats.org/officeDocument/2006/relationships/hyperlink" Target="https://ico.org.uk/media/action-weve-taken/mpns/2618524/marriott-international-inc-mpn-20201030.pdf" TargetMode="External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s://github.com/nagwww/s3-leaks" TargetMode="External"/><Relationship Id="rId2" Type="http://schemas.openxmlformats.org/officeDocument/2006/relationships/hyperlink" Target="https://github.com/nagwww/s3-leaks" TargetMode="External"/><Relationship Id="rId3" Type="http://schemas.openxmlformats.org/officeDocument/2006/relationships/hyperlink" Target="https://github.com/nagwww/s3-leaks" TargetMode="External"/><Relationship Id="rId4" Type="http://schemas.openxmlformats.org/officeDocument/2006/relationships/hyperlink" Target="https://github.com/nagwww/s3-leaks" TargetMode="External"/><Relationship Id="rId5" Type="http://schemas.openxmlformats.org/officeDocument/2006/relationships/hyperlink" Target="https://github.com/nagwww/s3-leaks" TargetMode="External"/><Relationship Id="rId6" Type="http://schemas.openxmlformats.org/officeDocument/2006/relationships/hyperlink" Target="https://github.com/nagwww/s3-leaks" TargetMode="External"/><Relationship Id="rId7" Type="http://schemas.openxmlformats.org/officeDocument/2006/relationships/hyperlink" Target="https://github.com/nagwww/s3-leaks" TargetMode="External"/><Relationship Id="rId8" Type="http://schemas.openxmlformats.org/officeDocument/2006/relationships/hyperlink" Target="https://github.com/nagwww/s3-leaks" TargetMode="External"/><Relationship Id="rId9" Type="http://schemas.openxmlformats.org/officeDocument/2006/relationships/hyperlink" Target="https://github.com/nagwww/s3-leaks" TargetMode="External"/><Relationship Id="rId10" Type="http://schemas.openxmlformats.org/officeDocument/2006/relationships/hyperlink" Target="https://github.com/nagwww/s3-leaks" TargetMode="External"/><Relationship Id="rId11" Type="http://schemas.openxmlformats.org/officeDocument/2006/relationships/hyperlink" Target="https://www.techradar.com/news/what-is-elasticsearch-and-why-is-it-involved-in-so-many-data-leaks" TargetMode="External"/><Relationship Id="rId12" Type="http://schemas.openxmlformats.org/officeDocument/2006/relationships/hyperlink" Target="https://cisomag.eccouncil.org/unprotected-elasticsearch-server-leaks-5-billion-records/" TargetMode="External"/><Relationship Id="rId1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www.pandasecurity.com/en/mediacenter/src/uploads/2010/12/operationpayback_loic.png" TargetMode="Externa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www.cs.ucf.edu/~czou/research/P2PBotnets-bookChapter.pdf" TargetMode="Externa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www.csoonline.com/article/3258748/the-mirai-botnet-explained-how-teen-scammers-and-cctv-cameras-almost-brought-down-the-internet.html" TargetMode="External"/><Relationship Id="rId3" Type="http://schemas.openxmlformats.org/officeDocument/2006/relationships/hyperlink" Target="https://www.justice.gov/usao-nj/pr/justice-department-announces-charges-and-guilty-pleas-three-computer-crime-cases" TargetMode="External"/><Relationship Id="rId4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s://www.kaspersky.com/blog/the-big-four-banking-trojans/2956/" TargetMode="External"/><Relationship Id="rId2" Type="http://schemas.openxmlformats.org/officeDocument/2006/relationships/hyperlink" Target="https://www.welivesecurity.com/2020/09/02/kryptocibule-multitasking-multicurrency-cryptostealer/" TargetMode="External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8/21/grandoreiro-banking-trojan-impersonates-spain-tax-agency/" TargetMode="Externa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8/21/grandoreiro-banking-trojan-impersonates-spain-tax-agency/" TargetMode="Externa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www.bleepingcomputer.com/news/security/gold-seller-jm-bullion-hacked-to-steal-customers-credit-cards/" TargetMode="External"/><Relationship Id="rId2" Type="http://schemas.openxmlformats.org/officeDocument/2006/relationships/hyperlink" Target="https://www.bleepingcomputer.com/news/security/gold-seller-jm-bullion-hacked-to-steal-customers-credit-cards/" TargetMode="External"/><Relationship Id="rId3" Type="http://schemas.openxmlformats.org/officeDocument/2006/relationships/hyperlink" Target="https://digitalguardian.com/blog/top-10-finserv-data-breaches" TargetMode="External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hyperlink" Target="https://www.wired.com/2016/05/insane-81m-bangladesh-bank-heist-heres-know/" TargetMode="Externa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s://www.garlandtechnology.com/blog/how-hackers-stole-millions-from-banks" TargetMode="External"/><Relationship Id="rId2" Type="http://schemas.openxmlformats.org/officeDocument/2006/relationships/hyperlink" Target="https://qz.com/1238297/a-hacker-alleged-to-have-stolen-e1-billion-from-bank-atms-was-arrested-in-alicante-spain/" TargetMode="External"/><Relationship Id="rId3" Type="http://schemas.openxmlformats.org/officeDocument/2006/relationships/hyperlink" Target="https://qz.com/1238297/a-hacker-alleged-to-have-stolen-e1-billion-from-bank-atms-was-arrested-in-alicante-spain/" TargetMode="External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www.bleepingcomputer.com/news/security/ransomware-attack-at-german-hospital-leads-to-death-of-patient/" TargetMode="External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therecord.media/costa-ricas-new-president-declares-state-of-emergency-after-conti-ransomware-attack" TargetMode="External"/><Relationship Id="rId2" Type="http://schemas.openxmlformats.org/officeDocument/2006/relationships/hyperlink" Target="https://www.cisa.gov/news-events/alerts/2021/09/22/conti-ransomware" TargetMode="External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hyperlink" Target="https://twitter.com/0xboogy/status/1324763565539184641" TargetMode="External"/><Relationship Id="rId4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4Ac1vqdnZRY" TargetMode="External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hyperlink" Target="https://www.dragos.com/wp-content/uploads/TRISIS-01.pdf" TargetMode="External"/><Relationship Id="rId2" Type="http://schemas.openxmlformats.org/officeDocument/2006/relationships/hyperlink" Target="https://cyware.com/news/trickbot-rises-from-the-ashes-d02b0e92" TargetMode="External"/><Relationship Id="rId3" Type="http://schemas.openxmlformats.org/officeDocument/2006/relationships/hyperlink" Target="https://cyware.com/news/trickbot-rises-from-the-ashes-d02b0e92" TargetMode="External"/><Relationship Id="rId4" Type="http://schemas.openxmlformats.org/officeDocument/2006/relationships/hyperlink" Target="https://www.fireeye.com/blog/threat-research/2020/12/evasive-attacker-leverages-solarwinds-supply-chain-compromises-with-sunburst-backdoor.html" TargetMode="External"/><Relationship Id="rId5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HIlm5PTL4r8" TargetMode="External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www.swp-berlin.org/10.18449/2023C23/" TargetMode="External"/><Relationship Id="rId2" Type="http://schemas.openxmlformats.org/officeDocument/2006/relationships/hyperlink" Target="https://time.com/6153902/russia-major-cyber-attacks-invasion-ukraine/" TargetMode="External"/><Relationship Id="rId3" Type="http://schemas.openxmlformats.org/officeDocument/2006/relationships/hyperlink" Target="https://time.com/6153902/russia-major-cyber-attacks-invasion-ukraine/" TargetMode="External"/><Relationship Id="rId4" Type="http://schemas.openxmlformats.org/officeDocument/2006/relationships/hyperlink" Target="https://atos.net/en/lp/securitydive/risks-from-the-cyberattacks-ru-ua-conflict" TargetMode="External"/><Relationship Id="rId5" Type="http://schemas.openxmlformats.org/officeDocument/2006/relationships/hyperlink" Target="https://community.riskiq.com/article/9795a1c9" TargetMode="External"/><Relationship Id="rId6" Type="http://schemas.openxmlformats.org/officeDocument/2006/relationships/hyperlink" Target="https://therecord.media/skolkovo-foundation-cyberattack-russia-ukraine?&amp;web_view=true" TargetMode="External"/><Relationship Id="rId7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198000" cy="89640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  <a:ea typeface="DejaVu Sans"/>
              </a:rPr>
              <a:t>Wykrywanie i reagowanie na incydenty bezpieczeństwa</a:t>
            </a:r>
            <a:endParaRPr b="0" lang="en-US" sz="3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object 6"/>
          <p:cNvSpPr/>
          <p:nvPr/>
        </p:nvSpPr>
        <p:spPr>
          <a:xfrm>
            <a:off x="1540440" y="4651200"/>
            <a:ext cx="9149040" cy="109332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Wykład #VII – Wybrane zagrożenia, trendy,  przykłady incydentów, ciekawe źródła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7395480" y="3561480"/>
            <a:ext cx="2484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760" cy="109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Box 19"/>
          <p:cNvSpPr/>
          <p:nvPr/>
        </p:nvSpPr>
        <p:spPr>
          <a:xfrm>
            <a:off x="419400" y="6178680"/>
            <a:ext cx="11475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2" name="Picture 14" descr=""/>
          <p:cNvPicPr/>
          <p:nvPr/>
        </p:nvPicPr>
        <p:blipFill>
          <a:blip r:embed="rId2"/>
          <a:stretch/>
        </p:blipFill>
        <p:spPr>
          <a:xfrm>
            <a:off x="500040" y="845640"/>
            <a:ext cx="11313360" cy="516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360" y="184680"/>
            <a:ext cx="10697760" cy="73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"Adware" -&gt; Spyware -&gt; Malware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21"/>
          <p:cNvSpPr/>
          <p:nvPr/>
        </p:nvSpPr>
        <p:spPr>
          <a:xfrm>
            <a:off x="504360" y="1072800"/>
            <a:ext cx="11283480" cy="52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się, że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niechciane oprogramowanie klasyfikowane jako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Adware zawiera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dodatkowe, groźniejsze funkcjonalności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Spyware - zbieranie o podstawowych informacji o systemie i użytkowniku, co pozwala rozpoznać atrakcyjne cele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Sprzedaż innym aktorom zagrożeń i zbrojenie - Adware </a:t>
            </a:r>
            <a:r>
              <a:rPr b="1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bywa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wyposażony jest w moduł "zbrojący", tj. pozwalający na doinstalowanie dowolnego malware, co odbywa się selektywnie po rozpoznaniu atrakcyjnego celu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takiego systemu sprzedawany jest na czarnym rynku innej grupie przestępczej (wyższy zwrot inwestycji niż w przypadku wyświetlania reklam / kopania kryptowalut)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Dobrymi przykładami są DealPly oraz InstallCore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5" name="Picture 15" descr=""/>
          <p:cNvPicPr/>
          <p:nvPr/>
        </p:nvPicPr>
        <p:blipFill>
          <a:blip r:embed="rId1"/>
          <a:stretch/>
        </p:blipFill>
        <p:spPr>
          <a:xfrm>
            <a:off x="10544400" y="0"/>
            <a:ext cx="1644840" cy="1590120"/>
          </a:xfrm>
          <a:prstGeom prst="rect">
            <a:avLst/>
          </a:prstGeom>
          <a:ln w="0">
            <a:noFill/>
          </a:ln>
        </p:spPr>
      </p:pic>
      <p:sp>
        <p:nvSpPr>
          <p:cNvPr id="76" name="TextBox 22"/>
          <p:cNvSpPr/>
          <p:nvPr/>
        </p:nvSpPr>
        <p:spPr>
          <a:xfrm>
            <a:off x="229680" y="6211800"/>
            <a:ext cx="11784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https://blog.trendmicro.com/trendlabs-security-intelligence/exposing-modular-adware-how-dealply-iserik-and-managex-persist-in-systems/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7760" cy="106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Box 23"/>
          <p:cNvSpPr/>
          <p:nvPr/>
        </p:nvSpPr>
        <p:spPr>
          <a:xfrm>
            <a:off x="885960" y="1377360"/>
            <a:ext cx="1069776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Atak polega na: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włamaniu się do organizacji i przejęciu kontroli nad jak największą liczbą systemów w jak najkrótszym czasie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zaszyfrowaniu wszystkich znajdujących się na nich plików 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wystosowaniu żądania zapłaty okupu (w kryptowalucie) w zamian za udostępnienie klucza deszyfrującego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Najpoważniejszy problem w cyberbezpieczeństwie w ostatnich latach z uwagi na jego powszechność i skalę strat, jakie powoduje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Jedną z metod ograniczania strat wynikających z ataków ransomware są regularnie wykonywane, odizolowane sieciowo kopie zapasowe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79" name="Picture 16" descr=""/>
          <p:cNvPicPr/>
          <p:nvPr/>
        </p:nvPicPr>
        <p:blipFill>
          <a:blip r:embed="rId1"/>
          <a:stretch/>
        </p:blipFill>
        <p:spPr>
          <a:xfrm>
            <a:off x="9810000" y="163440"/>
            <a:ext cx="1773720" cy="11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7760" cy="106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Box 24"/>
          <p:cNvSpPr/>
          <p:nvPr/>
        </p:nvSpPr>
        <p:spPr>
          <a:xfrm>
            <a:off x="885960" y="1377360"/>
            <a:ext cx="1096992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Najsłynniejszym incydentem tego typu był robak WannaCry (Maj 2017)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Ofiarami były setki/tysiące organizacji na całym świecie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samym brytyjskim NHS zainfekowanych zostało ponad 70 000 systemów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 szybkiej infekcji systemów (automatyczny lateral movement) wykorzysywał słynnego exploita RCE na Microsoftowy protokół NetBIOS - EternalBlue (po tym, jak wyciekł z amerykańskiego NSA) - CVE-2017-0144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Operatorzy uzyskali ponad $387.000 okupu, powodując straty na ponad $4,000,000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2" name="TextBox 25"/>
          <p:cNvSpPr/>
          <p:nvPr/>
        </p:nvSpPr>
        <p:spPr>
          <a:xfrm>
            <a:off x="99000" y="6143760"/>
            <a:ext cx="11484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https://securityintelligence.com/articles/wannacry-worm-ransomware-changed-cybersecurity/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https://www.avast.com/c-eternalblue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3" name="Picture 17" descr=""/>
          <p:cNvPicPr/>
          <p:nvPr/>
        </p:nvPicPr>
        <p:blipFill>
          <a:blip r:embed="rId3"/>
          <a:stretch/>
        </p:blipFill>
        <p:spPr>
          <a:xfrm>
            <a:off x="9810000" y="163440"/>
            <a:ext cx="1773720" cy="11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7760" cy="106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as a Service (RaaS)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26"/>
          <p:cNvSpPr/>
          <p:nvPr/>
        </p:nvSpPr>
        <p:spPr>
          <a:xfrm>
            <a:off x="885960" y="1377360"/>
            <a:ext cx="1096992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Wraz z rozwojem ransomware, pojawiła się koncepcja RaaS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Jest to model programu partnerskiego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Gang (twórcy i operatorzy ransomware) dzielą się okupem z partnerami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Partnerem może być każdy - otrzymuje prowizję za doprowadzenie do zainfekowania systemów, w dowolny sposób - poprzez dystrybucję w sieciach P2P, phishing, sabotaże wewnątrzorganizacyjne, włamania do systemów itd.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Gang zajmuje się negocjacjami i pobieraniem okupu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" name="TextBox 27"/>
          <p:cNvSpPr/>
          <p:nvPr/>
        </p:nvSpPr>
        <p:spPr>
          <a:xfrm>
            <a:off x="173520" y="5122440"/>
            <a:ext cx="114847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https://public.intel471.com/blog/revil-ransomware-interview-russian-osint-100-million/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https://redcanary.com/threat-detection-report/trends/crypters/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https://community.riskiq.com/article/e3595388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7" name="Picture 18" descr=""/>
          <p:cNvPicPr/>
          <p:nvPr/>
        </p:nvPicPr>
        <p:blipFill>
          <a:blip r:embed="rId2"/>
          <a:stretch/>
        </p:blipFill>
        <p:spPr>
          <a:xfrm>
            <a:off x="10211400" y="117720"/>
            <a:ext cx="1773720" cy="11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24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&amp; double extortion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Box 30"/>
          <p:cNvSpPr/>
          <p:nvPr/>
        </p:nvSpPr>
        <p:spPr>
          <a:xfrm>
            <a:off x="885960" y="1585800"/>
            <a:ext cx="1069776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double extortion polega na szantażu opublikowania wcześniej wykradzionych danych, jeśli firma odmówi zapłaty okupu za klucz deszyfrujący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 2019 Maze, jako pierwsza z grup ransomware, otworzyła stronę udostępniającą dane wykradzione swoim ofiarom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stosowany jest aktualnie przez szereg grup; Ako, Avaddon, CLOP, Darkside, DoppelPaymer, Maze, Mespinoza (Pysa), Nefilim, NetWalker, RagnarLocker, REvil (Sodinokibi), Sekhmet, Conti (Ryuk)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się, że ransomware jest tylko końcową fazą dłuższego wtargnięcia, którego głównym celem była kradzież danych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0" name="TextBox 31"/>
          <p:cNvSpPr/>
          <p:nvPr/>
        </p:nvSpPr>
        <p:spPr>
          <a:xfrm>
            <a:off x="341640" y="6105240"/>
            <a:ext cx="11099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https://www.zdnet.com/article/conti-ryuk-joins-the-ranks-of-ransomware-gangs-operating-data-leak-sites/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" name="Picture 22" descr=""/>
          <p:cNvPicPr/>
          <p:nvPr/>
        </p:nvPicPr>
        <p:blipFill>
          <a:blip r:embed="rId2"/>
          <a:stretch/>
        </p:blipFill>
        <p:spPr>
          <a:xfrm>
            <a:off x="10022400" y="168480"/>
            <a:ext cx="1773720" cy="11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3800" cy="125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Malvertising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36"/>
          <p:cNvSpPr/>
          <p:nvPr/>
        </p:nvSpPr>
        <p:spPr>
          <a:xfrm>
            <a:off x="192960" y="4802040"/>
            <a:ext cx="1192248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https://www.csoonline.com/article/3373647/what-is-malvertising-and-how-you-can-protect-against-it.html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94" name="TextBox 37"/>
          <p:cNvSpPr/>
          <p:nvPr/>
        </p:nvSpPr>
        <p:spPr>
          <a:xfrm>
            <a:off x="877320" y="1056240"/>
            <a:ext cx="1097028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technika dystrybucji malware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wykorzystywanie systemu reklam online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wykupowanych na zaufanych serwisach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zależności od wykorzystanej techniki, do infekcji może wystarczyć samo załadowanie zdalnego zasobu (samo wejście na zaufaną stronę, gdzie wyświetla się reklama - drive by download / watering hole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w ten sposób podsuwane są zainfekowane instalatory znanego i popularnego oprogramowania jak np. Putty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95" name="Picture 94" descr=""/>
          <p:cNvPicPr/>
          <p:nvPr/>
        </p:nvPicPr>
        <p:blipFill>
          <a:blip r:embed="rId2"/>
          <a:stretch/>
        </p:blipFill>
        <p:spPr>
          <a:xfrm>
            <a:off x="9829800" y="162360"/>
            <a:ext cx="2199240" cy="143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3800" cy="125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Black SEO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Box 38"/>
          <p:cNvSpPr/>
          <p:nvPr/>
        </p:nvSpPr>
        <p:spPr>
          <a:xfrm>
            <a:off x="0" y="5257800"/>
            <a:ext cx="119224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https://blog.hubspot.com/marketing/black-hat-seo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https://www.virusbulletin.com/conference/vb2010/abstracts/blackhat-seo-abusing-google-trends-serve-malware/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https://securityonline.info/hackers-exploit-google-ads-to-target-admins-with-fake-software-downloads/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https://thedfirreport.com/2024/02/26/seo-poisoning-to-domain-control-the-gootloader-saga-continues/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98" name="TextBox 39"/>
          <p:cNvSpPr/>
          <p:nvPr/>
        </p:nvSpPr>
        <p:spPr>
          <a:xfrm>
            <a:off x="877320" y="1056240"/>
            <a:ext cx="10970280" cy="44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SEO - Search Engine Optimization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kształtowanie jak najwyższej pozycji danej witryny w wynikach wyszukiwania (np. w Google)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Black SEO - SEO z wykorzystaniem praktyk hackujących algorytmy, prowadząc do sztucznie wysokiej pozycji w wynikach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Black SEO w kontekście cybersecurity - wykorzystywanie technik SEO do wypromowania w wynikach popularnych wyszukiwarek stron dystrybujących malware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żeruje na fakcie, że użytkownicy mają tendencję do 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zakładania, że witryny obecne na pierwszej stronie wyników wyszukiwania na pewno są zaufane i bezpieczne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99" name="Picture 98" descr=""/>
          <p:cNvPicPr/>
          <p:nvPr/>
        </p:nvPicPr>
        <p:blipFill>
          <a:blip r:embed="rId3"/>
          <a:stretch/>
        </p:blipFill>
        <p:spPr>
          <a:xfrm>
            <a:off x="10287000" y="0"/>
            <a:ext cx="1707120" cy="141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04960" y="209880"/>
            <a:ext cx="1104660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Watering hole attacks with 0days - przykład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55"/>
          <p:cNvSpPr/>
          <p:nvPr/>
        </p:nvSpPr>
        <p:spPr>
          <a:xfrm>
            <a:off x="266040" y="5827320"/>
            <a:ext cx="9648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https://support.apple.com/en-us/HT211929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https://www.zdnet.com/article/apple-fixes-three-ios-zero-days-exploited-in-the-wild/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xtBox 56"/>
          <p:cNvSpPr/>
          <p:nvPr/>
        </p:nvSpPr>
        <p:spPr>
          <a:xfrm>
            <a:off x="930960" y="1535400"/>
            <a:ext cx="10612800" cy="42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5-go Listopada 2020 Apple opublikował aktualizacje adresujące trzy podatności w iOS: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CVE-2020-27930 (zdalne wykonanie kodu w przeglądarce),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CVE-2020-27950 (wyciek pamięci),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CVE-2020-27932 (eskalacja uprawnień w jądrze),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Podatności tworzą łańcuch (ang.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chain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), który pozwala na zdalne przejęcie kontroli nad urządzeniem po odwiedzeniu przez ofiarę specjalnie spreparowanej strony internetowej (kliknięcie w link lub kontrola nad stroną naturalnie odwiedzaną przez grupę docelową)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Podatności zostały zgłoszone przez Researcherów z Google Project Zero, którzy odkryli je w formie aktywnie wykorzystywanyych exploitów (ang.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in the wild exploitation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24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Business Email Compromise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45"/>
          <p:cNvSpPr/>
          <p:nvPr/>
        </p:nvSpPr>
        <p:spPr>
          <a:xfrm>
            <a:off x="354600" y="5817960"/>
            <a:ext cx="10735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https://www.fbi.gov/scams-and-safety/common-scams-and-crimes/business-email-compromise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https://www.infosecurity-magazine.com/news/fbi-bec-losses-soared-to-18/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Picture 28" descr=""/>
          <p:cNvPicPr/>
          <p:nvPr/>
        </p:nvPicPr>
        <p:blipFill>
          <a:blip r:embed="rId3"/>
          <a:stretch/>
        </p:blipFill>
        <p:spPr>
          <a:xfrm>
            <a:off x="10026000" y="116640"/>
            <a:ext cx="1816920" cy="2073960"/>
          </a:xfrm>
          <a:prstGeom prst="rect">
            <a:avLst/>
          </a:prstGeom>
          <a:ln w="0">
            <a:noFill/>
          </a:ln>
        </p:spPr>
      </p:pic>
      <p:sp>
        <p:nvSpPr>
          <p:cNvPr id="106" name="TextBox 46"/>
          <p:cNvSpPr/>
          <p:nvPr/>
        </p:nvSpPr>
        <p:spPr>
          <a:xfrm>
            <a:off x="563400" y="1237680"/>
            <a:ext cx="10998000" cy="45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znany również pod nazwą EAC (Email Account Compromise)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Wyłudzenie znacznych środków pieniężnych w formie przelewu, z wykorzystaniem 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poczty elektronicznej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Jedno z najbardziej skutecznych i dotkliwych w skutkach oszustw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Celem zazwyczaj padają pracownicy działu inansów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Może przybierać różne scenariusze, np: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partner biznesowy/dostawca wysyła naszej organizacji fakturę z "nowego adresu email"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prezes firmy instruuje asystentkę, by wykonała przelew na znaczną kwotę, argumentowany pilną potrzebą biznesową 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podszywanie się ma miejsce z wykorzystaniem adresów email nienależących do podmiotu, który jest impersonowany ("nowy adres email")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 jednak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(i ten scenariusz jest najbardziej groźny, bo najbardziej wiarygodny - więc i skuteczny!),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że użyta skrzynka email jest w rękach przestępcy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(została shackowana)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 samych USA szacowane straty w wyniku BEC w 2019 szacowane są na prawie $2,000,000,000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/>
          <p:nvPr/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Spis treści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1" name="TextBox 9"/>
          <p:cNvSpPr/>
          <p:nvPr/>
        </p:nvSpPr>
        <p:spPr>
          <a:xfrm>
            <a:off x="771840" y="1510560"/>
            <a:ext cx="1085436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Wybrane zagrożenia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Trendy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ostatnich lat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Pozostałe zagrożenia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Przykłady incydentów, raporty, ciekawe linki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39680" y="167040"/>
            <a:ext cx="8447400" cy="169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Supply chain compromise – 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SolarWinds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Box 49"/>
          <p:cNvSpPr/>
          <p:nvPr/>
        </p:nvSpPr>
        <p:spPr>
          <a:xfrm>
            <a:off x="202320" y="6330600"/>
            <a:ext cx="10697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https://www.techtarget.com/whatis/feature/SolarWinds-hack-explained-Everything-you-need-to-know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TextBox 50"/>
          <p:cNvSpPr/>
          <p:nvPr/>
        </p:nvSpPr>
        <p:spPr>
          <a:xfrm>
            <a:off x="448560" y="1969560"/>
            <a:ext cx="1129284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Najpoważniejszy znany historii atak typu supply chain (łańcuch dostaw)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Dotknięte tysiące organizacji, w tym rząd Stanów Zjednoczonych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Backdoor w komponencie Orion pakietu SIEM SolarWinds, używany przez ponad 30 000 organizacji (prywatnych i publicznych)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Nation-state threat actor, zidentyfikowany przez Microsoft jako Nobellium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Wrzesień 2019 – włamanie do sieci SolarWinds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Październik 2019 – testowe umieszczenie obcego kodu w kodzie Oriona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Luty 2020 – backdoor Sunburst umieszczony w kodzie Oriona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Marzec 2020 – początek dystrybucji zbackdoorowanego Oriona do klientów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Grudzień 2020 – wykrycie incydentu przez FireEye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10" name="Picture 30" descr=""/>
          <p:cNvPicPr/>
          <p:nvPr/>
        </p:nvPicPr>
        <p:blipFill>
          <a:blip r:embed="rId2"/>
          <a:stretch/>
        </p:blipFill>
        <p:spPr>
          <a:xfrm>
            <a:off x="8328240" y="55080"/>
            <a:ext cx="3861000" cy="143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39680" y="167040"/>
            <a:ext cx="12210120" cy="169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Supply chain compromise -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smartfony z preinstalowanym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malware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Box 51"/>
          <p:cNvSpPr/>
          <p:nvPr/>
        </p:nvSpPr>
        <p:spPr>
          <a:xfrm>
            <a:off x="202320" y="6330600"/>
            <a:ext cx="10697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https://news.hitb.org/content/chinese-smartphone-maker-selling-devices-malware-pre-installed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TextBox 52"/>
          <p:cNvSpPr/>
          <p:nvPr/>
        </p:nvSpPr>
        <p:spPr>
          <a:xfrm>
            <a:off x="448560" y="1969560"/>
            <a:ext cx="11292840" cy="37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 marcu 2019 researcherzy z firmy Secure-D odkryli preinstalowany malware na smartfonach od chińskiego producenta Transsion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Telefony w Etiopii, Kameronie, Egipcie, Ganie, Afryce południowej i 14 innych krajach rejestrowały abonentów w płatnych subskrypcjach bez ich wiedzy i zgody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Aplikacje mobilne odpowiedzialne za tę aktywność były preinstalowane z systemem Android dostarczonym na urządzeniach (nie były obecne w żadnym oficjalnym sklepie z aplikacjami mobilnymi)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Ilość dotkniętych urządzeń szacuje się na ponad 200 000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14" name="Picture 31" descr=""/>
          <p:cNvPicPr/>
          <p:nvPr/>
        </p:nvPicPr>
        <p:blipFill>
          <a:blip r:embed="rId2"/>
          <a:stretch/>
        </p:blipFill>
        <p:spPr>
          <a:xfrm>
            <a:off x="9160920" y="107280"/>
            <a:ext cx="2889000" cy="106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0200" y="158040"/>
            <a:ext cx="12210120" cy="16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Supply chain compromise -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malware w oprogramowaniu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podatkowym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Box 53"/>
          <p:cNvSpPr/>
          <p:nvPr/>
        </p:nvSpPr>
        <p:spPr>
          <a:xfrm>
            <a:off x="202320" y="6330600"/>
            <a:ext cx="10697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https://www.infosecurity-magazine.com/news/fbicisa-warn-us-firms/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TextBox 54"/>
          <p:cNvSpPr/>
          <p:nvPr/>
        </p:nvSpPr>
        <p:spPr>
          <a:xfrm>
            <a:off x="448560" y="1872720"/>
            <a:ext cx="1129284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Golden Tax jest oprogramowaniem, do którego instalacji chińskie banki zmuszają zagraniczne firmy operujące  na terenie Chin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 czerwcu 2019 researcherzy z Trustwave ostrzegli o odkrytych przez siebie backdoorach w oprogramowaniu Golden Tax  (nadali im nazwy GoldenSpy oraz GoldenHelper)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Kilka dni po publikacji odkryto program deinstalujący, zacierający ślady po backdoorze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FBI i CISA wydały ostrzeżenie dla amerykańskich firm operujących w Chinach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118" name="Picture 32" descr=""/>
          <p:cNvPicPr/>
          <p:nvPr/>
        </p:nvPicPr>
        <p:blipFill>
          <a:blip r:embed="rId2"/>
          <a:stretch/>
        </p:blipFill>
        <p:spPr>
          <a:xfrm>
            <a:off x="9151920" y="77400"/>
            <a:ext cx="2889000" cy="106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39"/>
          <p:cNvSpPr/>
          <p:nvPr/>
        </p:nvSpPr>
        <p:spPr>
          <a:xfrm>
            <a:off x="2696760" y="2743200"/>
            <a:ext cx="598968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OBECNE 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1720" cy="111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Podstawowe metryki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Box 6"/>
          <p:cNvSpPr/>
          <p:nvPr/>
        </p:nvSpPr>
        <p:spPr>
          <a:xfrm>
            <a:off x="762120" y="1380240"/>
            <a:ext cx="1114920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MTTD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Mean Time to Detect - średni czas, jaki upływa od powstania incydentu do jego wykrycia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MTTR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Mean Time To Respond/Remediate - średni czas, jaki upływa od powstania incydentu do jego zaadresowania (tj. zareagowania w sposób eliminujący zagrożenie)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Dwell time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średni czas, jaki upływa od wystąpienia incydentu do jego wyeliminowania (MTTD + MTTR)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</a:t>
            </a:r>
            <a:r>
              <a:rPr b="1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- czas, jaki zajmuje intruzowi przejście do fazy Lateral movement po uzyskaniu pierwotnego dostępu (Initial access)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2" name="TextBox 7"/>
          <p:cNvSpPr/>
          <p:nvPr/>
        </p:nvSpPr>
        <p:spPr>
          <a:xfrm>
            <a:off x="18720" y="5309280"/>
            <a:ext cx="1245852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https://go.crowdstrike.com/rs/281-OBQ-266/images/GlobalThreatReport2024.pdf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https://www.optiv.com/cybersecurity-dictionary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https://www.mrktech.com/wp-content/uploads/2019/09/7-metrics-of-security-operations-effectiveness-infographic.pdf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https://www.crowdstrike.com/blog/crowdstrike-discusses-breakout-time-in-an-article-on-dark-reading/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680" cy="187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- 2018-202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3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- włamania z wykorzystaniem malware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Box 12"/>
          <p:cNvSpPr/>
          <p:nvPr/>
        </p:nvSpPr>
        <p:spPr>
          <a:xfrm>
            <a:off x="531000" y="2023920"/>
            <a:ext cx="11343960" cy="46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Malware vs malware-free attacks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Malware attacks - uzyskanie wstępnego dostępu (ang. foothold, initial access) z wykorzystaniem malware to np: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 z wykonywalnymi załącznikami,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exploity na oprogramowanie klienckie (przeglądarka, klient poczty, komunikator, itd.).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 pozostałych ataków (malware-free attacks) należą przede wszystkim włamania z wykorzystaniem prawidłowych kont (Valid Accounts) -&gt; wszelkiego rodzaju ataki na hasła.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680" cy="187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- 2018-202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3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- włamania z wykorzystaniem malware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Box 13"/>
          <p:cNvSpPr/>
          <p:nvPr/>
        </p:nvSpPr>
        <p:spPr>
          <a:xfrm>
            <a:off x="182880" y="5650200"/>
            <a:ext cx="1088568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: Cro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dStrike Global Threat Report 2019, CrowdStrike Global Threat Report 2020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https://go.crowdstrike.com/rs/281-OBQ-266/images/GlobalThreatReport2024.pdf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https://go.crowdstrike.com/rs/281-OBQ-266/images/Report2020CrowdStrikeGlobalThreatReport.pdf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https://www.crowdstrike.com/global-threat-report/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TextBox 61"/>
          <p:cNvSpPr/>
          <p:nvPr/>
        </p:nvSpPr>
        <p:spPr>
          <a:xfrm>
            <a:off x="690480" y="2151000"/>
            <a:ext cx="10311480" cy="374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% ataków (initial access) z wykorzystaniem malware (CrowdStrike GTR):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2018: 60%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2019: 49%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2021: 38%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2022: 29%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2023: 25%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680" cy="187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- 2018-202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3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- włamania z wykorzystaniem malware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Box 61"/>
          <p:cNvSpPr/>
          <p:nvPr/>
        </p:nvSpPr>
        <p:spPr>
          <a:xfrm>
            <a:off x="652320" y="1908000"/>
            <a:ext cx="10310760" cy="46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Trend malejącego % ataków, gdzie initial access uzyskiwany jest z użyciem malware, wynika z rosnącej skuteczności mechanizmów jego rozpoznawania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Popularność zyskują ataki z wykorzystaniem: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prawidłowych poświadczeń (credential attacks)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eksploitów na podatności (RCE, authentication bypass)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Supply chain attacks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Trust relationships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Kupowanie dostępu od tzw. „access brokers”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680" cy="187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 breakout time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Box 62"/>
          <p:cNvSpPr/>
          <p:nvPr/>
        </p:nvSpPr>
        <p:spPr>
          <a:xfrm>
            <a:off x="274320" y="5259600"/>
            <a:ext cx="11446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CrowdStrike Global Threat Report 2019, CrowdStrike Global Threat Report 2020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https://go.crowdstrike.com/rs/281-OBQ-266/images/Report2020CrowdStrikeGlobalThreatReport.pdf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https://www.infosecurity-magazine.com/news/attacker-breakout-time-halves-in/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https://go.crowdstrike.com/rs/281-OBQ-266/images/CrowdStrike2023GlobalThreatReport.pdf</a:t>
            </a:r>
            <a:r>
              <a:rPr b="0" lang="pl-PL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TextBox 63"/>
          <p:cNvSpPr/>
          <p:nvPr/>
        </p:nvSpPr>
        <p:spPr>
          <a:xfrm>
            <a:off x="757080" y="1742040"/>
            <a:ext cx="10311480" cy="374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Średni </a:t>
            </a:r>
            <a:r>
              <a:rPr b="0" i="1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breakout time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: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2018: 4 godziny 37 minut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2019: 9 godzin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2020: 4 godzinu 28 minty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2021: 1 godzina 38 minut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2022: 1 godzina 24 minuty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2023: 1 godzina 2 minuty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680" cy="187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- 2018-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2023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- breakout time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Box 64"/>
          <p:cNvSpPr/>
          <p:nvPr/>
        </p:nvSpPr>
        <p:spPr>
          <a:xfrm>
            <a:off x="274320" y="6382440"/>
            <a:ext cx="900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CrowdStrike Global Threat Report 2019, CrowdStrike Global Threat Report 2020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TextBox 65"/>
          <p:cNvSpPr/>
          <p:nvPr/>
        </p:nvSpPr>
        <p:spPr>
          <a:xfrm>
            <a:off x="757080" y="2465280"/>
            <a:ext cx="10311480" cy="283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time nie zawsze jest priorytetem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Wpływa na niego między innymi zjawisko przekazywania dostępu </a:t>
            </a: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pomiędzy threat aktorami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time nie zawiera informacji o ostatecznej ilości operacji (ang. volume) i nie jest jednoznacznym wyznacznikiem, jak duże zagrożenie stanowi dany aktor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38"/>
          <p:cNvSpPr/>
          <p:nvPr/>
        </p:nvSpPr>
        <p:spPr>
          <a:xfrm>
            <a:off x="2696760" y="2743200"/>
            <a:ext cx="827568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WYBRANE ZAGROŻENIA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680" cy="144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median dwell time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Box 66"/>
          <p:cNvSpPr/>
          <p:nvPr/>
        </p:nvSpPr>
        <p:spPr>
          <a:xfrm>
            <a:off x="133200" y="5259600"/>
            <a:ext cx="120589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https://www.infocyte.com/blog/2016/7/26/how-many-days-does-it-take-to-discover-a-breach-the-answer-may-shock-you/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https://investors.fireeye.com/news-releases/news-release-details/fireeye-mandiant-m-trends-2020-report-reveals-cyber-criminals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https://www.thehindubusinessline.com/info-tech/hackers-average-dwell-time-dips-by-5-days-to-16-days-in-2022-mandiant/article66772549.ece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TextBox 67"/>
          <p:cNvSpPr/>
          <p:nvPr/>
        </p:nvSpPr>
        <p:spPr>
          <a:xfrm>
            <a:off x="1371600" y="1560960"/>
            <a:ext cx="10311480" cy="39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Globalny średni czas pomiędzy wystąpieniem a wykryciem incydentu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2011: 416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2016: 146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2017: 101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2018: 78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2019: 56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2020: 24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2021: 21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2022: 16 dni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680" cy="144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Trendy incydentów i zagrożeń - 2022/2023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Box 68"/>
          <p:cNvSpPr/>
          <p:nvPr/>
        </p:nvSpPr>
        <p:spPr>
          <a:xfrm>
            <a:off x="131760" y="5486400"/>
            <a:ext cx="1205892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https://www.securityweek.com/researchers-spot-apts-targeting-small-business-msps/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https://www.msn.com/en-us/news/technology/more-and-more-criminals-are-using-legitimate-websites-to-obfuscate-malicious-payloads/ar-AA1bQhTu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1" name="TextBox 69"/>
          <p:cNvSpPr/>
          <p:nvPr/>
        </p:nvSpPr>
        <p:spPr>
          <a:xfrm>
            <a:off x="888480" y="1560960"/>
            <a:ext cx="1076904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Ewolucja ransomware w kierunku extortion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Dynamiczne zmiany w obszarze hacktywizmu sprowokowane wojną na Ukrainie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Wipery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Proliferacja narzędzi AI i ich wykorzystania do celów ofensywnych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Wzrost popularności ataków na 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środowiska chmurowe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Wzrost zainteresowania cyberprzestępców mniejszymi organizacjami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Trend wykorzystywania powszechnie znanych i “bezpiecznych” serwisów do dystrybucji malware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680" cy="144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Linki do interesujących artykułów i raportów z 2023/2024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121"/>
          <p:cNvSpPr/>
          <p:nvPr/>
        </p:nvSpPr>
        <p:spPr>
          <a:xfrm>
            <a:off x="685800" y="1528200"/>
            <a:ext cx="10515240" cy="52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Insider threats on the rise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https://www.csoonline.com/article/3696318/insider-threats-surge-across-us-cni-as-attackers-exploit-human-factors.html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IceCold intrusion via OneNote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https://thedfirreport.com/2024/04/01/from-onenote-to-ransomnote-an-ice-cold-intrusion/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O365 Microsoft Hack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https://www.bleepingcomputer.com/news/security/cisa-orders-agencies-impacted-by-microsoft-hack-to-mitigate-risks/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Ivanti Connect Secure VPN Post-Exploitation Lateral Movement Case Studies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https://cloud.google.com/blog/topics/threat-intelligence/ivanti-post-exploitation-lateral-movement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Midnight Blizzard Latest Breaches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5"/>
              </a:rPr>
              <a:t>https://cyberscoop.com/federal-government-russian-breach-microsoft/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Backdoored and digitally signed executable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6"/>
              </a:rPr>
              <a:t>https://news.sophos.com/en-us/2024/04/09/smoke-and-screen-mirrors-a-strange-signed-backdoor/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680" cy="144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Linki do interesujących artykułów i raportów z 2023/2024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123"/>
          <p:cNvSpPr/>
          <p:nvPr/>
        </p:nvSpPr>
        <p:spPr>
          <a:xfrm>
            <a:off x="685800" y="1256040"/>
            <a:ext cx="10515240" cy="56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Crypters as a service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https://redcanary.com/threat-detection-report/trends/crypters/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https://community.riskiq.com/article/e3595388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Supply chain attacks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https://thehackernews.com/2024/03/urgent-secret-backdoor-found-in-xz.html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https://securityonline.info/python-developers-targeted-in-massive-supply-chain-attack-over-170000-users-affected/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Ransomware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5"/>
              </a:rPr>
              <a:t>https://securityaffairs.com/159584/cyber-crime/lockbit-gang-resumed-raas.html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AI proliferation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6"/>
              </a:rPr>
              <a:t>https://economictimes.indiatimes.com/industry/tech/hong-kong-mnc-suffers-25-6-million-loss-in-deepfake-scam/articleshow/107465111.cms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7"/>
              </a:rPr>
              <a:t>https://www.bankinfosecurity.com/hackers-use-ai-hallucinations-to-spread-malware-a-24793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Black SEO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8"/>
              </a:rPr>
              <a:t>https://securityonline.info/hackers-exploit-google-ads-to-target-admins-with-fake-software-downloads/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9"/>
              </a:rPr>
              <a:t>https://thedfirreport.com/2024/02/26/seo-poisoning-to-domain-control-the-gootloader-saga-continues/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6680" cy="144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Linki do interesujących artykułów i raportów z 2023/2024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Box 125"/>
          <p:cNvSpPr/>
          <p:nvPr/>
        </p:nvSpPr>
        <p:spPr>
          <a:xfrm>
            <a:off x="685800" y="1528200"/>
            <a:ext cx="10515240" cy="47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breach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https://www.theregister.com/2024/03/14/mega_data_breach_at_french/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https://www.veracode.com/blog/security-news/2021-verizon-data-breach-investigations-report-proves-cybercrime-continued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Vendor backdoors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https://www.youtube.com/watch?v=WkLvpxImRGw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Facebook Onavo MITM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https://www.fb-pro.com/windows-telemetry-information-test/</a:t>
            </a:r>
            <a:r>
              <a:rPr b="0" lang="pl-P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Microsoft Telemetry spying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37"/>
          <p:cNvSpPr/>
          <p:nvPr/>
        </p:nvSpPr>
        <p:spPr>
          <a:xfrm>
            <a:off x="2248920" y="2685960"/>
            <a:ext cx="8275680" cy="12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POZOSTAŁE ZAGROŻENIA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 WRAZ Z PRZYKŁADAMI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760" cy="109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Coinmining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Box 5"/>
          <p:cNvSpPr/>
          <p:nvPr/>
        </p:nvSpPr>
        <p:spPr>
          <a:xfrm>
            <a:off x="866880" y="1616400"/>
            <a:ext cx="1069776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Wykorzystuje moc obliczeniową zainfekowanych komputerów do generowania kryptowalut (Bitcoin, Litecoin, Ethereum, Monero itp.) - ang.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cryptocurrency mining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Szkodliwość sprowadza się do kradzieży energii elektrycznej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Stosunkowo mało szkodliwa odmiana malware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Dystrybuowane na różne sposoby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automatyczne skanery Internetowe szukające podatności, słabych haseł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pliki w sieciach P2P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zainfekowane załączniki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zainfekowane instalatory popularnego oprogramownia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1" name="Picture 25" descr=""/>
          <p:cNvPicPr/>
          <p:nvPr/>
        </p:nvPicPr>
        <p:blipFill>
          <a:blip r:embed="rId1"/>
          <a:stretch/>
        </p:blipFill>
        <p:spPr>
          <a:xfrm>
            <a:off x="10461600" y="69840"/>
            <a:ext cx="1497600" cy="154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760" cy="109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Coinmining - LemonDuck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40"/>
          <p:cNvSpPr/>
          <p:nvPr/>
        </p:nvSpPr>
        <p:spPr>
          <a:xfrm>
            <a:off x="866880" y="1616400"/>
            <a:ext cx="10697760" cy="462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Akytwny od grudnia 2018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Działa na zasadzie robaka (zainfekowane systemy infekują następne - automatyczny lateral movement)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posiada 12 różnych metod dystrybucji (w tym słynnego exploita RCE na Microsoftowy protokół NetBIOS - EternalBlue (po tym, jak wyciekł z amerykańskiego NSA) - CVE-2017-0144, BlueKeep (RDP), wysyłanie maili z zainfekowanymi załącznikami, ataki brute force na hasła - SMB i RDP, również atakowanie usług Redis i Hadoop)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Posiada moduł wyłączający Windows Dendera...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... a także moduł wyłączający konkurencyjne kryptominery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😀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4" name="TextBox 41"/>
          <p:cNvSpPr/>
          <p:nvPr/>
        </p:nvSpPr>
        <p:spPr>
          <a:xfrm>
            <a:off x="246240" y="6198480"/>
            <a:ext cx="998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Więcej na: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https://threatpost.com/lemon-duck-cryptocurrency-botnet/160046/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Picture 26" descr=""/>
          <p:cNvPicPr/>
          <p:nvPr/>
        </p:nvPicPr>
        <p:blipFill>
          <a:blip r:embed="rId2"/>
          <a:stretch/>
        </p:blipFill>
        <p:spPr>
          <a:xfrm>
            <a:off x="9901440" y="70560"/>
            <a:ext cx="2093040" cy="178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24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Sextortion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Box 42"/>
          <p:cNvSpPr/>
          <p:nvPr/>
        </p:nvSpPr>
        <p:spPr>
          <a:xfrm>
            <a:off x="844200" y="1178280"/>
            <a:ext cx="1069776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Szantaże rozsyłane drogą mailową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 treści szantażyści twierdzą, że są w posiadaniu nagrań z wbudowanej w laptopa kamery, wykonanych podczas oglądania przez ofiarę treści pornograficznych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Dla nadania wiarygodności szantażowi, jako rzekomy dowód włamania do komputera podają w mailu hasło należące do ofiary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Hasło pochodzi z innego źródła (jakiegokolwiek publicznego wycieku bazy danych, z któregokolwiek serwisu)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Taktyka ta wykorzystuje fakt, że większość/bardzo wielu ludzi stosuje to samo hasło w różnych miejscach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Obecność swojego adresu na tego typu liście można sprawdzić w serwisie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https://haveibeenpwned.com/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TextBox 43"/>
          <p:cNvSpPr/>
          <p:nvPr/>
        </p:nvSpPr>
        <p:spPr>
          <a:xfrm>
            <a:off x="397080" y="6345360"/>
            <a:ext cx="10924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https://www.welivesecurity.com/2020/04/30/new-sextortion-scam-claims-know-your-password/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24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Sextortion - przykład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44"/>
          <p:cNvSpPr/>
          <p:nvPr/>
        </p:nvSpPr>
        <p:spPr>
          <a:xfrm>
            <a:off x="397080" y="6095880"/>
            <a:ext cx="10924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https://www.welivesecurity.com/2020/04/30/new-sextortion-scam-claims-know-your-password/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Picture 27" descr=""/>
          <p:cNvPicPr/>
          <p:nvPr/>
        </p:nvPicPr>
        <p:blipFill>
          <a:blip r:embed="rId2"/>
          <a:stretch/>
        </p:blipFill>
        <p:spPr>
          <a:xfrm>
            <a:off x="1320480" y="1204560"/>
            <a:ext cx="8495280" cy="465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360" y="184680"/>
            <a:ext cx="10697760" cy="73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Adware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Box 8"/>
          <p:cNvSpPr/>
          <p:nvPr/>
        </p:nvSpPr>
        <p:spPr>
          <a:xfrm>
            <a:off x="504360" y="1072800"/>
            <a:ext cx="1069776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Niechciane oprogramowanie, którego celem jest wymuszone wyświetlanie reklam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dystrybuowane jako dodatek do instalatorów popularnych darmowych programów (freeware)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występujące w formie inwazyjnych dodatków do przeglądarki udających wyszukiwarki (Search Toolbars), które automatycznie otwierają strony i popupy z reklamami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 adware, podobnie jak cryptominery, jest przykładem stosunkowo mało szkodliwego niechcianego oprogramownia (o ile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jedynie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wyświetla reklamy...)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5" name="Picture 8" descr=""/>
          <p:cNvPicPr/>
          <p:nvPr/>
        </p:nvPicPr>
        <p:blipFill>
          <a:blip r:embed="rId1"/>
          <a:stretch/>
        </p:blipFill>
        <p:spPr>
          <a:xfrm>
            <a:off x="10201320" y="41040"/>
            <a:ext cx="1854720" cy="134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24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Stuxnet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Picture 33" descr=""/>
          <p:cNvPicPr/>
          <p:nvPr/>
        </p:nvPicPr>
        <p:blipFill>
          <a:blip r:embed="rId1"/>
          <a:stretch/>
        </p:blipFill>
        <p:spPr>
          <a:xfrm>
            <a:off x="9858960" y="70200"/>
            <a:ext cx="2138400" cy="1775880"/>
          </a:xfrm>
          <a:prstGeom prst="rect">
            <a:avLst/>
          </a:prstGeom>
          <a:ln w="0">
            <a:noFill/>
          </a:ln>
        </p:spPr>
      </p:pic>
      <p:sp>
        <p:nvSpPr>
          <p:cNvPr id="164" name="TextBox 57"/>
          <p:cNvSpPr/>
          <p:nvPr/>
        </p:nvSpPr>
        <p:spPr>
          <a:xfrm>
            <a:off x="817920" y="1434960"/>
            <a:ext cx="1012752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Wysoce zaawansowany robak (malware)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Światło dzienne po raz pierwszy ujrzał w 2010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Wytworzony co najmniej w 2005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Stworzony w celu zniszczenia infrastruktury irańskiego programu nuklearnego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Zainfekował co najmniej 14 lokalizacji w Iranie (w tym jedną przeznaczoną do wzbogacania uranu)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Działał w trzech fazach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systemów Windows, replikacja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oprogramowania Siemens Step 7 (używanego do programowania sprzętu kontrolującego ICS - Industrial Control Systems)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programowalnych kontrolerów ICS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ten sposób robak był w stanie przedostać się do systemów odizolowanych od Internetu/sieci (ang.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airgapped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Autorzy nie zostali oficjalnie zidentyfikowani, przypuszczenia padają na Mossad &amp; CIA/NSA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24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Stuxnet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Picture 34" descr=""/>
          <p:cNvPicPr/>
          <p:nvPr/>
        </p:nvPicPr>
        <p:blipFill>
          <a:blip r:embed="rId1"/>
          <a:stretch/>
        </p:blipFill>
        <p:spPr>
          <a:xfrm>
            <a:off x="9858960" y="70200"/>
            <a:ext cx="2138400" cy="177588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35" descr=""/>
          <p:cNvPicPr/>
          <p:nvPr/>
        </p:nvPicPr>
        <p:blipFill>
          <a:blip r:embed="rId2"/>
          <a:stretch/>
        </p:blipFill>
        <p:spPr>
          <a:xfrm>
            <a:off x="1213560" y="1087560"/>
            <a:ext cx="7587000" cy="5206680"/>
          </a:xfrm>
          <a:prstGeom prst="rect">
            <a:avLst/>
          </a:prstGeom>
          <a:ln w="0">
            <a:noFill/>
          </a:ln>
        </p:spPr>
      </p:pic>
      <p:sp>
        <p:nvSpPr>
          <p:cNvPr id="168" name="TextBox 58"/>
          <p:cNvSpPr/>
          <p:nvPr/>
        </p:nvSpPr>
        <p:spPr>
          <a:xfrm>
            <a:off x="99720" y="6467400"/>
            <a:ext cx="9864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https://spectrum.ieee.org/telecom/security/the-real-story-of-stuxnet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40080" y="232920"/>
            <a:ext cx="9383400" cy="143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Business Email Compromise - przykład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Box 47"/>
          <p:cNvSpPr/>
          <p:nvPr/>
        </p:nvSpPr>
        <p:spPr>
          <a:xfrm>
            <a:off x="354600" y="6255720"/>
            <a:ext cx="9668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https://www.infosecurity-magazine.com/news/scammers-maga-hat-vendors-steal/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1" name="Picture 29" descr=""/>
          <p:cNvPicPr/>
          <p:nvPr/>
        </p:nvPicPr>
        <p:blipFill>
          <a:blip r:embed="rId2"/>
          <a:stretch/>
        </p:blipFill>
        <p:spPr>
          <a:xfrm>
            <a:off x="10026000" y="116640"/>
            <a:ext cx="1816920" cy="2073960"/>
          </a:xfrm>
          <a:prstGeom prst="rect">
            <a:avLst/>
          </a:prstGeom>
          <a:ln w="0">
            <a:noFill/>
          </a:ln>
        </p:spPr>
      </p:pic>
      <p:sp>
        <p:nvSpPr>
          <p:cNvPr id="172" name="TextBox 48"/>
          <p:cNvSpPr/>
          <p:nvPr/>
        </p:nvSpPr>
        <p:spPr>
          <a:xfrm>
            <a:off x="789840" y="1753920"/>
            <a:ext cx="9336600" cy="42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22-go października 2020 partia Republikańska w Winsconsin padła ofiarą ataku phishingowego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Przestępcy podszyli się pod istniejących producentów czapek i innych gadżetów promujących kampanię wyborczą Donalda Trumpa, wysyłając podrobione faktury z podstawionymi numerami kont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wykazali spory poziom znajomości procedur i kontrahentów, co sugeruje wcześniejsze uzyskanie dostępu do skrzynki pocztowej osoby zaangażowanej w kampanię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Łupem padły miliony dolarów (i w konsekwencji w pewnym stopniu sama kampania)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24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pl-PL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US Colonial Pipeline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59"/>
          <p:cNvSpPr/>
          <p:nvPr/>
        </p:nvSpPr>
        <p:spPr>
          <a:xfrm>
            <a:off x="99720" y="6195960"/>
            <a:ext cx="1208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https://www.techtarget.com/whatis/feature/Colonial-Pipeline-hack-explained-Everything-you-need-to-know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5" name="Picture 36" descr=""/>
          <p:cNvPicPr/>
          <p:nvPr/>
        </p:nvPicPr>
        <p:blipFill>
          <a:blip r:embed="rId2"/>
          <a:stretch/>
        </p:blipFill>
        <p:spPr>
          <a:xfrm>
            <a:off x="8406720" y="123120"/>
            <a:ext cx="2526840" cy="1343880"/>
          </a:xfrm>
          <a:prstGeom prst="rect">
            <a:avLst/>
          </a:prstGeom>
          <a:ln w="0">
            <a:noFill/>
          </a:ln>
        </p:spPr>
      </p:pic>
      <p:sp>
        <p:nvSpPr>
          <p:cNvPr id="176" name="TextBox 60"/>
          <p:cNvSpPr/>
          <p:nvPr/>
        </p:nvSpPr>
        <p:spPr>
          <a:xfrm>
            <a:off x="452520" y="1598040"/>
            <a:ext cx="10702440" cy="41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US Colonial Pipeline - infrastruktura odpowiada za połowę dostaw na wschodnim wybrzeżu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6 maja 2021 – włamanie do infrastruktury sieciowej ropociągu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7 maja 2021 – początek ataku ransomware, incydent zostaje „wykryty”, system zostaje odłączony od sieci, zapłacony zostaje okup (75 bitcoinów - $4.4 miliona)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wykradli ponad 100 gigabajtów danych w ciągu dwóch godzin, następnie zainfekowali sieć ransomwarem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Działanie systemów przywrócono 12-go maja 2021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Służby odzyskały $2.3 miliona z zapłaconego okupu w bitcoinach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Przyczyną wtargnięcia był fakt, że jeden z pracowników użył do swojego konta VPN takiego samego hasła, jak do innego systemu, który został skompromitowany (password reuse)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Wyciek danych (ang. data breach)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Box 4"/>
          <p:cNvSpPr/>
          <p:nvPr/>
        </p:nvSpPr>
        <p:spPr>
          <a:xfrm>
            <a:off x="581040" y="1271520"/>
            <a:ext cx="1123704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Określenie to jest stosowane w odniesieniu zarówno do potwierdzonych jak i potencjalnych incydentów. Tzn: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samo zaistnienie sytuacji, gdzie duże zbiory wrażliwych danych przechowywane są na niezabezpieczonych systemach (dostępnych w publicznym Internecie, niewymagających uwierzytelnienia)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stanowi przesłankę, że doszło </a:t>
            </a:r>
            <a:r>
              <a:rPr b="0" lang="pl-PL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do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wycieku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 czyli 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jest to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potencjalny wyciek danych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potwierdzonych wycieków danych, tj. gdy wiemy, że wrażliwe dane faktycznie dostały się w niepowołane ręce.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2"/>
          <p:cNvSpPr/>
          <p:nvPr/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Podmiana witryny internetowej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0" name="TextBox 20"/>
          <p:cNvSpPr/>
          <p:nvPr/>
        </p:nvSpPr>
        <p:spPr>
          <a:xfrm>
            <a:off x="771840" y="1339200"/>
            <a:ext cx="1085436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Ang.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website defacement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Podmiana zawartości strony internetowej może nastąpić w wyniku: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na serwer HTTP, na którym hostowana jest witryna,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na jeden z serwerów HTTP, na którym hostowany jest jakiś element interfejsu witryny (np. skrypt JavaScript),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do panelu administracyjnego zarządzającego treścią,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przejęcia kontroli nad domeną wskazującą na witrynę (i skonfigurowanie domeny tak, by wskazywała na kontrolowany przez atakującego adres IP),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znalezienia i wykorzystania luki typu Stored XSS (wstrzyknięcie kodu JavaScript)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 tego typu incydentami najczęściej stoją: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tak zwani lone wolves (samotnicy mający motyw osobisty - zemsta/zabawa/chęć popisania się),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hacktywiści (ideologia),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script kiddies (zabawa, chęć popisania się).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Potencjalny wyciek danych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Box 4"/>
          <p:cNvSpPr/>
          <p:nvPr/>
        </p:nvSpPr>
        <p:spPr>
          <a:xfrm>
            <a:off x="581040" y="1271520"/>
            <a:ext cx="11237040" cy="542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Bardzo wiele potencjalnych wycieków (tj. samego faktu dostępności danych) jest wynikiem niedopatrzenia/niekompetencji.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Nigdyś takie przypadki stanowiły przede wszystkim: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serwery HTTP z włączonym listingiem katalogów,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publicznie dostępne (guest acesss) sieciowe systemy plików (NFS, NetBIOS),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serwery FTP akceptujące anonimowy dostęp (anonymous:anonymous).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Dziś są to przede wszystkim: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niezabezpieczone bazy danych, szczególnie Elasticsearch,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inne niezabezpieczone zasoby chmurowe (szczególnie Amazon S3 Buckets).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takie sytuacje odkrywane są przypadkowo/zgłaszane przez researcherów/bounty hunterów.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6859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Potencjalny wyciek danych - reakcja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Box 4"/>
          <p:cNvSpPr/>
          <p:nvPr/>
        </p:nvSpPr>
        <p:spPr>
          <a:xfrm>
            <a:off x="589680" y="1851840"/>
            <a:ext cx="11237040" cy="38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1. Przede wszystkim natychmiast usunąć przyczynę potencjalnego wycieku, np. poprzez odcięcie danego systemu od sieci (reakcja doraźna).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2. O ile to możliwe - ustalić, czy faktycznie ktoś uzyskiwał do tych danych dostęp - czyli czy faktycznie doszło do wycieku (przeanalizować dostępne artefakty, przede wszystkim logi danej usługi - np. HTTP access log, FTP log itd.). 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92932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Potencjalny wyciek danych - reakcja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Box 4"/>
          <p:cNvSpPr/>
          <p:nvPr/>
        </p:nvSpPr>
        <p:spPr>
          <a:xfrm>
            <a:off x="581040" y="1271520"/>
            <a:ext cx="1123704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3. Ograniczyć straty wynikające z wycieku/potencjalnego wycieku. Np. jeśli wśród danych znajdowały się hasła, wymusić zmianę tych haseł/poinformować o incydencie użytkowników, których hasła wyciekły. Poinformować podmioty, które padły ofiarą potencjalnego/potwierdzonego wycieku (np. osoby, których dane osobowe wyciekły).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4. Permanentnie zaadresować problem (np. usunąć dany system/kopię danych lub prawidłowo go zabezpieczyć).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Włamania celem kradzieży danych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Box 2"/>
          <p:cNvSpPr/>
          <p:nvPr/>
        </p:nvSpPr>
        <p:spPr>
          <a:xfrm>
            <a:off x="844200" y="1235160"/>
            <a:ext cx="1069776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Dane osobowe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Szpiegostwo przemysłowe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do organizacji o konkretnym profilu celem kradzieży danych stanowiących własność intelektualną (IP - Intellectual Property), np: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wyniki bada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ń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receptury (np. chemia, materiały budulcowe, farmakologia),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patenty,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algorytmy,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projekty technologiczne (np. przemysł obronny, transportowy)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dane wojskowe/wywiadowcze.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360" y="85680"/>
            <a:ext cx="10697760" cy="73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Adware - przykład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Picture 9" descr=""/>
          <p:cNvPicPr/>
          <p:nvPr/>
        </p:nvPicPr>
        <p:blipFill>
          <a:blip r:embed="rId1"/>
          <a:stretch/>
        </p:blipFill>
        <p:spPr>
          <a:xfrm>
            <a:off x="2154240" y="824040"/>
            <a:ext cx="6987240" cy="596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4"/>
          <p:cNvSpPr/>
          <p:nvPr/>
        </p:nvSpPr>
        <p:spPr>
          <a:xfrm>
            <a:off x="537840" y="1297440"/>
            <a:ext cx="1123704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Wykrycie kradzieży (eksfiltracji) danych może być wykryte bezpośrednio, tj. sam  proces eksfiltracji  można zauważyć poprzez: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anomalie w netflow (duża ilość ruchu wychodzącego),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rozwiązania DLP (Data Leakage Prevention),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obserwacja logów danych usług (jeśli dostęp do danych odbywa się za pośrednictwem usługi w naszej infrastrukturze - np. HTTP czy FTP).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Częściej jednak incydent zostaje wykryty od innej strony niż sama eks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iltracja, zaś stwierdzenie kradzieży danych wynika z analizy powłamaniowej - lub domniemania.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0" name="Title 1"/>
          <p:cNvSpPr/>
          <p:nvPr/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Włamania celem kradzieży danych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Przykład - Mariott breach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Box 3"/>
          <p:cNvSpPr/>
          <p:nvPr/>
        </p:nvSpPr>
        <p:spPr>
          <a:xfrm>
            <a:off x="110880" y="5301720"/>
            <a:ext cx="1207836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https://hospitalitytech.com/ico-fines-marriott-international-inc-ps184m-failing-keep-customers-personal-data-secure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Raport: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https://ico.org.uk/media/action-weve-taken/mpns/2618524/marriott-international-inc-mpn-20201030.pdf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3" name="TextBox 2"/>
          <p:cNvSpPr/>
          <p:nvPr/>
        </p:nvSpPr>
        <p:spPr>
          <a:xfrm>
            <a:off x="509040" y="1259280"/>
            <a:ext cx="1110816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Wyciek objął 339 milionów rekordów klientów (według szacunków) sieci hoteli Mariott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Przyczyną było włamanie do Starwood Hotels  Resorts Worldwide Inc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Incydent trwał od roku 2014 do 2018!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Dane obejmowały między innymi imiona, nazwiska, adresy email, numery telefonów, numery paszportów, czasy zameldowania/wymeldowania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 związku z niedopełnieniem obowiązków wynikających z RODO (ang. GDPR - General Data Protection Act), Mariott został ukarany przez ICO (Information Comissioner's Office) karą 18.3 milionów funtów brytyjskich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GDPR w UK zaczęło obowiązywać 25-go maja 2018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Uproszczony przebieg ataku: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atak na aplikację webową, instalacja webshella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odnalezienie haseł pasujących do innych systemów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lateral movement, włamanie do bazy danych zawierającej rekordy klientów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 raporcie ICO zwraca uwagę na niewystarczający monitoring zdarzeń bezpieczeństwa (niesprawny SIEM)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7723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Mariott breach - konkluzje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Picture 5" descr=""/>
          <p:cNvPicPr/>
          <p:nvPr/>
        </p:nvPicPr>
        <p:blipFill>
          <a:blip r:embed="rId1"/>
          <a:stretch/>
        </p:blipFill>
        <p:spPr>
          <a:xfrm>
            <a:off x="1838160" y="1060560"/>
            <a:ext cx="8249400" cy="572976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Wycieki danych - inne przykłady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Box 3"/>
          <p:cNvSpPr/>
          <p:nvPr/>
        </p:nvSpPr>
        <p:spPr>
          <a:xfrm>
            <a:off x="367200" y="1450800"/>
            <a:ext cx="11275920" cy="37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https://threatpost.com/millions-hotel-guests-worldwide-data-leak/161044/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https://threatpost.com/growdiaries-emails-passwords-cannabis-growers/160969/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https://krebsonsecurity.com/2013/10/adobe-breach-impacted-at-least-38-million-users/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https://www.csoonline.com/article/3132533/researcher-says-adult-friend-finder-vulnerable-to-file-inclusion-vulnerabilities.html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https://www.csoonline.com/article/2157782/security-awareness-raising-awareness-quickly-the-ebay-database-compromise.html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https://www.csoonline.com/article/3444488/equifax-data-breach-faq-what-happened-who-was-affected-what-was-the-impact.html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7"/>
              </a:rPr>
              <a:t>https://dubsmash.com/user-notice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8"/>
              </a:rPr>
              <a:t>https://www.csoonline.com/article/2935814/lessons-from-the-heartland-payment-systems-data-breach-redux.html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9"/>
              </a:rPr>
              <a:t>https://support.canva.com/contact/customer-support/may-24-security-incident-faqs/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0"/>
              </a:rPr>
              <a:t>https://github.com/nagwww/s3-leaks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1"/>
              </a:rPr>
              <a:t>https://www.techradar.com/news/what-is-elasticsearch-and-why-is-it-involved-in-so-many-data-leaks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2"/>
              </a:rPr>
              <a:t>https://cisomag.eccouncil.org/uprotected-elasticsearch-server-leaks-5-billion-records/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Botnet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Box 2"/>
          <p:cNvSpPr/>
          <p:nvPr/>
        </p:nvSpPr>
        <p:spPr>
          <a:xfrm>
            <a:off x="882720" y="1546560"/>
            <a:ext cx="1069776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Duża ilość komputerów zainfekowanych tym samym trojanem (RAT - Remote Administration Tool), zarządzanym przez tego operatora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Zdalne zarządzanie zainfekowanym systemem to po prostu C&amp;C (Command and Control, C2 - w nomenklaturze ATT&amp;CK MATRIX)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Popularną formą takiej infrastruktury były trojany wyposażone w klienta IRC (Internet Relay Chat) -&gt; zarządzanie odbywało się poprzez dedykowany kanał (czatroom), gdzie operator siedział razem ze swoimi botami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0" name="Picture 5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8040" cy="101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Box 4"/>
          <p:cNvSpPr/>
          <p:nvPr/>
        </p:nvSpPr>
        <p:spPr>
          <a:xfrm>
            <a:off x="0" y="6488640"/>
            <a:ext cx="1058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https://www.pandasecurity.com/en/mediacenter/src/uploads/2010/12/operationpayback_loic.png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Picture 5" descr=""/>
          <p:cNvPicPr/>
          <p:nvPr/>
        </p:nvPicPr>
        <p:blipFill>
          <a:blip r:embed="rId2"/>
          <a:stretch/>
        </p:blipFill>
        <p:spPr>
          <a:xfrm>
            <a:off x="1080720" y="0"/>
            <a:ext cx="10517400" cy="654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Botnet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Box 2"/>
          <p:cNvSpPr/>
          <p:nvPr/>
        </p:nvSpPr>
        <p:spPr>
          <a:xfrm>
            <a:off x="873720" y="1329480"/>
            <a:ext cx="1069776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Dzisiejsze botnety rzadko używają IRC jako kanału C2, ponieważ IRC jest: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łatwy w wykryciu (protokół jest obecnie bardzo rzadko wykorzystywany)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scentralizowany (architektura klient -&gt; serwer), co powoduje, że stosunkowo łatwo jest taki botnet zniszczyć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najpopularniejszym kanałem C2 jest HTTPS (również przy manualnym operowaniu niewielką liczbą implantów, jako przeciwieństwa botnetu), powodem jest popularność HTTPS w ruchu sieciowym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Jako C2 używane bywają też protokoły P2P (</a:t>
            </a:r>
            <a:r>
              <a:rPr b="0" lang="en-US" sz="2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https://www.cs.ucf.edu/~czou/research/P2PBotnets-bookChapter.pdf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 oraz popularne serwisy dostępne po HTTP (np. github/media społecznościowe)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5" name="Picture 5" descr=""/>
          <p:cNvPicPr/>
          <p:nvPr/>
        </p:nvPicPr>
        <p:blipFill>
          <a:blip r:embed="rId2"/>
          <a:stretch/>
        </p:blipFill>
        <p:spPr>
          <a:xfrm>
            <a:off x="10420200" y="203760"/>
            <a:ext cx="1508040" cy="101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DDoS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Box 2"/>
          <p:cNvSpPr/>
          <p:nvPr/>
        </p:nvSpPr>
        <p:spPr>
          <a:xfrm>
            <a:off x="844200" y="1235160"/>
            <a:ext cx="1069776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Rozproszony atak odmowy usługi (Distributed Denial of Service)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Popularny internetowy atak na dostępność (Availability) wybranego serwera/usługi/sieci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Polega na wysyłaniu maksymalnej osiągalnej ilości jakichkolwiek danych na adres celu, z jak największej ilości systemów komputerowych (dlatego atak nazywany jest rozproszonym)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Sumaryczna przepustowość wyjściowa komputerów użytych w ataku przekracza przepustowość wejściową celu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Efekt: cel jest efektywnie pozbawiony łączności z Internetem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Ataki DDoS przeprowadza się za pomocą botnetów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Przykład - Mirai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Box 2"/>
          <p:cNvSpPr/>
          <p:nvPr/>
        </p:nvSpPr>
        <p:spPr>
          <a:xfrm>
            <a:off x="873720" y="1329480"/>
            <a:ext cx="10697760" cy="37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12 października 2016 znacząca część Internetu na wschodnim wybrzeżu USA stała się niedostępna w wyniku masowego ataku DDoS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Początkowo podejrzewano, że za atakiem stoi obce mocarstwo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Botnet Mirai został zbudowany z zainfekowanych urządzeń IoT (Internet of Things), przede wszystkim domowych routerów, poprzez masowe ataki próbujące uwierzytelnić się z domyślnie ustawionym hasłem (np. admin:admin)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19 września 2016 za pomocą Mirai zaatakowano OVH (DDoS)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Kilka dni później twócy opublikowali kod, by utrudnić atrybucję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Kod zawierał frazy po rosyjsku, celem zmylenia atrybucji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Według FBI, atak z 12 października był najprawdopodobniej wycelowany w należące do Microsoft serwery gier online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Za botnetem stało kilku dwudziestolatków z USA (skazani w grudniu 2017 )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0" name="Picture 5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8040" cy="1015200"/>
          </a:xfrm>
          <a:prstGeom prst="rect">
            <a:avLst/>
          </a:prstGeom>
          <a:ln w="0">
            <a:noFill/>
          </a:ln>
        </p:spPr>
      </p:pic>
      <p:sp>
        <p:nvSpPr>
          <p:cNvPr id="211" name="TextBox 3"/>
          <p:cNvSpPr/>
          <p:nvPr/>
        </p:nvSpPr>
        <p:spPr>
          <a:xfrm>
            <a:off x="125640" y="5607720"/>
            <a:ext cx="119901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https://www.csoonline.com/article/3258748/the-mirai-botnet-explained-how-teen-scammers-and-cctv-cameras-almost-brought-down-the-internet.html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https://www.justice.gov/usao-nj/pr/justice-department-announces-charges-and-guilty-pleas-three-computer-crime-cases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Rekordowy DDoS na Sberbank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Box 10"/>
          <p:cNvSpPr/>
          <p:nvPr/>
        </p:nvSpPr>
        <p:spPr>
          <a:xfrm>
            <a:off x="873720" y="1329480"/>
            <a:ext cx="1069776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rekordowy atak DDoS (450GB/sec) na rosyjski Sberbank (6 Maja 2023)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Sberbank jest największym bankiem w Rosji i trzecim co do wielkości w Europie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botnet składający się z ok. 27 tys. skompromitowanych urządzeń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urządzenia przejęte w wyniku różnych metod initial access;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malvertising scriptt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malicious Chrome Extensions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weaponized Docker containers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4" name="Picture 1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8040" cy="1015200"/>
          </a:xfrm>
          <a:prstGeom prst="rect">
            <a:avLst/>
          </a:prstGeom>
          <a:ln w="0">
            <a:noFill/>
          </a:ln>
        </p:spPr>
      </p:pic>
      <p:sp>
        <p:nvSpPr>
          <p:cNvPr id="215" name="TextBox 11"/>
          <p:cNvSpPr/>
          <p:nvPr/>
        </p:nvSpPr>
        <p:spPr>
          <a:xfrm>
            <a:off x="125640" y="5607720"/>
            <a:ext cx="11990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https://www.bleepingcomputer.com/news/security/russian-sberbank-says-it-s-facing-massive-waves-of-ddos-attacks/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760" cy="109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Box 1"/>
          <p:cNvSpPr/>
          <p:nvPr/>
        </p:nvSpPr>
        <p:spPr>
          <a:xfrm>
            <a:off x="590400" y="1096920"/>
            <a:ext cx="10852920" cy="49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TOR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Nielegalne markety (Darkweb)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Wśród nielegalnych artykułów i usług znaleźć można między innymi: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Exploity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Malware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Dane (osobowe, płatnicze, hasła, dane prywatne)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zhackowanych systemów</a:t>
            </a:r>
            <a:endParaRPr b="0" lang="en-US" sz="32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Botnety</a:t>
            </a:r>
            <a:endParaRPr b="0" lang="en-US" sz="32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Poszczególne systemy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" name="Picture 10" descr=""/>
          <p:cNvPicPr/>
          <p:nvPr/>
        </p:nvPicPr>
        <p:blipFill>
          <a:blip r:embed="rId1"/>
          <a:stretch/>
        </p:blipFill>
        <p:spPr>
          <a:xfrm>
            <a:off x="9319680" y="62640"/>
            <a:ext cx="2721600" cy="212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776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Anonymous Sudan kontra Elon Musk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Box 14"/>
          <p:cNvSpPr/>
          <p:nvPr/>
        </p:nvSpPr>
        <p:spPr>
          <a:xfrm>
            <a:off x="731160" y="1559880"/>
            <a:ext cx="10697760" cy="30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grupa znana z działań motywowanych religijnie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pod koniec maja 2023 dokonała szeregu ataków DDoS na Skandynawskie linie lotnicze oraz Tindera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zapowiedzieli, że ich następnym celem jest Elon Musk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... którego chcą w ten sposób zmusić do dystrybucji Starlinka w Sudanie :D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8" name="TextBox 15"/>
          <p:cNvSpPr/>
          <p:nvPr/>
        </p:nvSpPr>
        <p:spPr>
          <a:xfrm>
            <a:off x="125640" y="5607720"/>
            <a:ext cx="119901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https://www.timesnownews.com/technology-science/elon-musk-in-the-crosshairs-anonymous-sudan-declares-cyber-war-against-billionaire-tech-titan-after-sas-airlines-and-tinder-takedown-article-100563658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Picture 216" descr=""/>
          <p:cNvPicPr/>
          <p:nvPr/>
        </p:nvPicPr>
        <p:blipFill>
          <a:blip r:embed="rId1"/>
          <a:stretch/>
        </p:blipFill>
        <p:spPr>
          <a:xfrm>
            <a:off x="10497240" y="-30960"/>
            <a:ext cx="1693800" cy="208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6200" cy="131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Ataki na klientów systemów płatniczych - trojany bankowe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Box 2"/>
          <p:cNvSpPr/>
          <p:nvPr/>
        </p:nvSpPr>
        <p:spPr>
          <a:xfrm>
            <a:off x="110520" y="5711760"/>
            <a:ext cx="1207908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https://www.kaspersky.com/blog/the-big-four-banking-trojans/2956/</a:t>
            </a:r>
            <a:br/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https://www.welivesecurity.com/2020/09/02/kryptocibule-multitasking-multicurrency-cryptostealer/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2" name="Picture 3" descr=""/>
          <p:cNvPicPr/>
          <p:nvPr/>
        </p:nvPicPr>
        <p:blipFill>
          <a:blip r:embed="rId3"/>
          <a:stretch/>
        </p:blipFill>
        <p:spPr>
          <a:xfrm>
            <a:off x="10294920" y="119880"/>
            <a:ext cx="1691280" cy="1113480"/>
          </a:xfrm>
          <a:prstGeom prst="rect">
            <a:avLst/>
          </a:prstGeom>
          <a:ln w="0">
            <a:noFill/>
          </a:ln>
        </p:spPr>
      </p:pic>
      <p:sp>
        <p:nvSpPr>
          <p:cNvPr id="223" name="TextBox 4"/>
          <p:cNvSpPr/>
          <p:nvPr/>
        </p:nvSpPr>
        <p:spPr>
          <a:xfrm>
            <a:off x="349560" y="1574640"/>
            <a:ext cx="1112004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Trojany bankowe (ang.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banking trojans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to malware stworzony z myślą o atakowaniu zwykłych użytkowników (systemy Windows, rzadziej MacOS)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Celem jest kradzież indywidualnych danych finansowych, np: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poświadczeń uwierzytelniających (identyfikator użytkownika oraz hasło/PIN) do: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bankowości elektronicznej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serwisów płatniczych typu PayPal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poświadczeń uwierzytelniających płatności, tj. dane kart płatniczych: numer, miesiąc + rok ważności, kod CVV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podmienianie docelowych numerów kont w schowku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podmienianie  docelowych numerów kont w pamięci przeglądarki (Man In The Browser)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ostatnimi czasy grono to poszerzyło się o tzw. Crypto Stealery/Crypto Jackery, wykradające kryptowaluty: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poprzez podmianę adresu docelowego portfela w schowku / pamięci przeglądarki (Man In The Browser)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klucze do portfeli kryptowalut (np. BitCoin, LiteCoin, Ethereum, Monero)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danych uwierzytelniających do internetowych serwisów świadczących usługi kryptowalutowe, tj.</a:t>
            </a:r>
            <a:endParaRPr b="0" lang="en-US" sz="1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giełdy wymiany kryptowalut</a:t>
            </a:r>
            <a:endParaRPr b="0" lang="en-US" sz="1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kryptowalutowe portfele online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6200" cy="131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Przykład - Grandoreio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Box 2"/>
          <p:cNvSpPr/>
          <p:nvPr/>
        </p:nvSpPr>
        <p:spPr>
          <a:xfrm>
            <a:off x="110520" y="6337800"/>
            <a:ext cx="12079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https://www.welivesecurity.com/2020/08/21/grandoreiro-banking-trojan-impersonates-spain-tax-agency/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6" name="Picture 3" descr=""/>
          <p:cNvPicPr/>
          <p:nvPr/>
        </p:nvPicPr>
        <p:blipFill>
          <a:blip r:embed="rId2"/>
          <a:stretch/>
        </p:blipFill>
        <p:spPr>
          <a:xfrm>
            <a:off x="10294920" y="119880"/>
            <a:ext cx="1691280" cy="1113480"/>
          </a:xfrm>
          <a:prstGeom prst="rect">
            <a:avLst/>
          </a:prstGeom>
          <a:ln w="0">
            <a:noFill/>
          </a:ln>
        </p:spPr>
      </p:pic>
      <p:sp>
        <p:nvSpPr>
          <p:cNvPr id="227" name="TextBox 4"/>
          <p:cNvSpPr/>
          <p:nvPr/>
        </p:nvSpPr>
        <p:spPr>
          <a:xfrm>
            <a:off x="582480" y="1355760"/>
            <a:ext cx="1069776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11-tego sierpnia 2020 wielu Hiszpanów otrzymało wiadomość email rzekomo pochodzącą od urzędu skarbowego (Agencia Tributaria) z adresu contato@acessofinanceiro.com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28" name="Picture 5" descr=""/>
          <p:cNvPicPr/>
          <p:nvPr/>
        </p:nvPicPr>
        <p:blipFill>
          <a:blip r:embed="rId3"/>
          <a:stretch/>
        </p:blipFill>
        <p:spPr>
          <a:xfrm>
            <a:off x="757080" y="2236320"/>
            <a:ext cx="7017480" cy="397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6200" cy="131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Przykład - Grandoreio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Box 2"/>
          <p:cNvSpPr/>
          <p:nvPr/>
        </p:nvSpPr>
        <p:spPr>
          <a:xfrm>
            <a:off x="110520" y="6337800"/>
            <a:ext cx="12079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https://www.welivesecurity.com/2020/08/21/grandoreiro-banking-trojan-impersonates-spain-tax-agency/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1" name="Picture 3" descr=""/>
          <p:cNvPicPr/>
          <p:nvPr/>
        </p:nvPicPr>
        <p:blipFill>
          <a:blip r:embed="rId2"/>
          <a:stretch/>
        </p:blipFill>
        <p:spPr>
          <a:xfrm>
            <a:off x="10294920" y="119880"/>
            <a:ext cx="1691280" cy="1113480"/>
          </a:xfrm>
          <a:prstGeom prst="rect">
            <a:avLst/>
          </a:prstGeom>
          <a:ln w="0">
            <a:noFill/>
          </a:ln>
        </p:spPr>
      </p:pic>
      <p:sp>
        <p:nvSpPr>
          <p:cNvPr id="232" name="TextBox 4"/>
          <p:cNvSpPr/>
          <p:nvPr/>
        </p:nvSpPr>
        <p:spPr>
          <a:xfrm>
            <a:off x="582480" y="1355760"/>
            <a:ext cx="1069776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email zawierał link do archiwum ZIP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 treści wynikało, że w archiwum znajduje się dokument, w którym znajdują się detale dotyczące płatności, do wniesienia której rzekomo zobowiązany był odbiorca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 archiwum znajdował się plik wykonywalny w formacie MSI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3" name="Picture 6" descr=""/>
          <p:cNvPicPr/>
          <p:nvPr/>
        </p:nvPicPr>
        <p:blipFill>
          <a:blip r:embed="rId3"/>
          <a:stretch/>
        </p:blipFill>
        <p:spPr>
          <a:xfrm>
            <a:off x="441360" y="2729520"/>
            <a:ext cx="4826520" cy="354096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7" descr=""/>
          <p:cNvPicPr/>
          <p:nvPr/>
        </p:nvPicPr>
        <p:blipFill>
          <a:blip r:embed="rId4"/>
          <a:stretch/>
        </p:blipFill>
        <p:spPr>
          <a:xfrm>
            <a:off x="5270400" y="2802600"/>
            <a:ext cx="6860520" cy="166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1280240" cy="108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Consolas"/>
                <a:ea typeface="DejaVu Sans"/>
              </a:rPr>
              <a:t>Bezpośrednie ataki na instytucje finansowe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Box 2"/>
          <p:cNvSpPr/>
          <p:nvPr/>
        </p:nvSpPr>
        <p:spPr>
          <a:xfrm>
            <a:off x="745920" y="1433160"/>
            <a:ext cx="11190240" cy="46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 przeciwieństwie do zwykłych użytkowników, banki inwestują ogromne pieniądze w zabezpieczenia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Wobec tego, zgodnie z zasadą podążania ścieżką najmniejszego oporu, znacznie łatwiej włamać się do komputera klienta, niż do serwera banku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Włamanie do banku jest jednak </a:t>
            </a:r>
            <a:r>
              <a:rPr b="0" lang="en-US" sz="2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znacznie bardziej opłacalne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Znanych jest wiele przypadków włamań do instytucji finansowych, gdzie przestępcy ukradli dane personalne klientów; </a:t>
            </a: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https://www.bleepingcomputer.com/news/security/gold-seller-jm-bullion-hacked-to-steal-customers-credit-cards/, 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https://securityboulevard.com/2020/09/eterbase-exchange-hacked-hackers-stole-5-4-mn/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https://digitalguardian.com/blog/top-10-finserv-data-breaches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 - incydenty z kategorii wycieków danych.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Znane są jednak przypadki włamań, których następstwem było wyprowadzenie znacznych środków finansowych z banków!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237" name="Picture 3" descr=""/>
          <p:cNvPicPr/>
          <p:nvPr/>
        </p:nvPicPr>
        <p:blipFill>
          <a:blip r:embed="rId4"/>
          <a:stretch/>
        </p:blipFill>
        <p:spPr>
          <a:xfrm>
            <a:off x="10756800" y="0"/>
            <a:ext cx="1432800" cy="10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0697760" cy="108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Bezpośrednie ataki na instytucje finansowe - Bangladesh 2016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extBox 3"/>
          <p:cNvSpPr/>
          <p:nvPr/>
        </p:nvSpPr>
        <p:spPr>
          <a:xfrm>
            <a:off x="173160" y="6049800"/>
            <a:ext cx="11720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https://www.wired.com/2016/05/insane-81m-bangladesh-bank-heist-heres-know/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10756800" y="0"/>
            <a:ext cx="1432800" cy="1085040"/>
          </a:xfrm>
          <a:prstGeom prst="rect">
            <a:avLst/>
          </a:prstGeom>
          <a:ln w="0">
            <a:noFill/>
          </a:ln>
        </p:spPr>
      </p:pic>
      <p:sp>
        <p:nvSpPr>
          <p:cNvPr id="241" name="TextBox 2"/>
          <p:cNvSpPr/>
          <p:nvPr/>
        </p:nvSpPr>
        <p:spPr>
          <a:xfrm>
            <a:off x="745920" y="1587240"/>
            <a:ext cx="11148120" cy="31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lutym 2016 skradziono $101,000,000 z Banku  Centralnego Bangladeszu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Przeprowadzony został atak na system transferów międzynarodowych SWIFT (Society for Worldwide Interbank Financial Telecommunication)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4-tego lutego, posługując się danymi dostępowymi do jednego z kont SWIFT Banku Centralnego Bangladeszu, przestępcy wysłali 36 nieautoryzowanych żądań wypłaty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Kwota $81,000,000 została wyprowadzona do banku na Filipinach, kolejne $20,000,000 do banku w Manili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Konta docelowe zostały założone rok wcześniej (Maj 2015) i nie były używane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Transfer kolejnych $850,000,000 nie powiódł się z powodu błędu drukarki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0697760" cy="108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Bezpośrednie ataki na instytucje finansowe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Rectangle 2"/>
          <p:cNvSpPr/>
          <p:nvPr/>
        </p:nvSpPr>
        <p:spPr>
          <a:xfrm>
            <a:off x="745920" y="1680120"/>
            <a:ext cx="11242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Inne przykłady: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https://www.garlandtechnology.com/blog/how-hackers-stole-millions-from-banks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https://qz.com/1238297/a-hacker-alleged-to-have-stolen-e1-billion-from-bank-atms-was-arrested-in-alicante-spain/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https://www.reuters.com/article/us-russia-cyber-swift-idUSKCN1G00DV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4" name="Picture 4" descr=""/>
          <p:cNvPicPr/>
          <p:nvPr/>
        </p:nvPicPr>
        <p:blipFill>
          <a:blip r:embed="rId4"/>
          <a:stretch/>
        </p:blipFill>
        <p:spPr>
          <a:xfrm>
            <a:off x="10756800" y="0"/>
            <a:ext cx="1432800" cy="10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892440" y="2759040"/>
            <a:ext cx="9741240" cy="66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7760" cy="106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- Ryuk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Box 28"/>
          <p:cNvSpPr/>
          <p:nvPr/>
        </p:nvSpPr>
        <p:spPr>
          <a:xfrm>
            <a:off x="885960" y="1377360"/>
            <a:ext cx="1069776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Jeden z najbardziej znanych gang Ransomware, mający na koncie szereg poważnych incydentów, których ofiaramy padły duże organizacje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 uzyskaniu wstępnego dostępu (Phishing -&gt; Maldoc -&gt; Emotet -&gt; Trickbot), operatorzy obierali za cel zdobycie uprawnień administracyjnych w domenie ActiveDirectory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 przejęciu kontrolera domeny, funkcje administracyjne (Group Policy Objects) wykorzystane są do wdrożenia (dystrybucja &amp; uruchomienie) ransomware 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Dochodzi do bardzo szybkiego zaszyfrowania danych na wszystkich serwerach i stacjach roboczych w domenie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8" name="Picture 19" descr=""/>
          <p:cNvPicPr/>
          <p:nvPr/>
        </p:nvPicPr>
        <p:blipFill>
          <a:blip r:embed="rId1"/>
          <a:stretch/>
        </p:blipFill>
        <p:spPr>
          <a:xfrm>
            <a:off x="9810000" y="163440"/>
            <a:ext cx="1773720" cy="11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9056160" cy="125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Pierwszy oficjalnie odnotowany zgon spowodowany Ransomware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Box 32"/>
          <p:cNvSpPr/>
          <p:nvPr/>
        </p:nvSpPr>
        <p:spPr>
          <a:xfrm>
            <a:off x="173520" y="6301800"/>
            <a:ext cx="11922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https://www.bleepingcomputer.com/news/security/ransomware-attack-at-german-hospital-leads-to-death-of-patient/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TextBox 33"/>
          <p:cNvSpPr/>
          <p:nvPr/>
        </p:nvSpPr>
        <p:spPr>
          <a:xfrm>
            <a:off x="877320" y="1727280"/>
            <a:ext cx="10970280" cy="42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10-tego września 2020 Szpital Uniwersytecki w Dusseldorfie padł ofiarą ataku ransomware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Utrudnienia wywołane atakiem spowodowały, że karetka transportująca do szpitala pacjenta w ciężkim stanie chorego musiała zmienić kurs, podejmując próbę dostarczenia go do innej, bardziej oddalonej placówki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Pacjent zmarł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nie wiedzieli, że celem ich ataku padł szpital, po otrzymaniu tej informacji przekazali klucz deszyfrujący bez okupu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2" name="Picture 23" descr=""/>
          <p:cNvPicPr/>
          <p:nvPr/>
        </p:nvPicPr>
        <p:blipFill>
          <a:blip r:embed="rId2"/>
          <a:stretch/>
        </p:blipFill>
        <p:spPr>
          <a:xfrm>
            <a:off x="10022400" y="168840"/>
            <a:ext cx="1773720" cy="11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760" cy="109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Box 16"/>
          <p:cNvSpPr/>
          <p:nvPr/>
        </p:nvSpPr>
        <p:spPr>
          <a:xfrm>
            <a:off x="419400" y="6178680"/>
            <a:ext cx="11475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3" name="Picture 11" descr=""/>
          <p:cNvPicPr/>
          <p:nvPr/>
        </p:nvPicPr>
        <p:blipFill>
          <a:blip r:embed="rId2"/>
          <a:stretch/>
        </p:blipFill>
        <p:spPr>
          <a:xfrm>
            <a:off x="0" y="1106640"/>
            <a:ext cx="12189600" cy="464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3800" cy="125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- Conti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Box 34"/>
          <p:cNvSpPr/>
          <p:nvPr/>
        </p:nvSpPr>
        <p:spPr>
          <a:xfrm>
            <a:off x="173520" y="5486400"/>
            <a:ext cx="119224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https://therecord.media/costa-ricas-new-president-declares-state-of-emergency-after-conti-ransomware-attack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https://www.cisa.gov/news-events/alerts/2021/09/22/conti-ransomware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https://flashpoint.io/blog/history-of-conti-ransomware/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TextBox 35"/>
          <p:cNvSpPr/>
          <p:nvPr/>
        </p:nvSpPr>
        <p:spPr>
          <a:xfrm>
            <a:off x="877320" y="1056240"/>
            <a:ext cx="1097028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rosyjska grupa ransomware aktywna od lutego 2020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znana z agresywnych metod i przeprowadzania ataków na dużą skalę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dystrybucja malware również w programie partnerskim (Ransomware as a Service)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8-maja 2023 prezydent Kostaryki ogłosił stan wyjątkowy z powodu ataku Conti na infrastruktury rządowe oraz dostawcę energii elektrycznej (zarządno 10 milionów USD okupu)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następstwie incydentu amerykański Departament Stanu wydał nagrodę 10 milionów USD za operatorów Conti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56" name="Picture 24" descr=""/>
          <p:cNvPicPr/>
          <p:nvPr/>
        </p:nvPicPr>
        <p:blipFill>
          <a:blip r:embed="rId3"/>
          <a:stretch/>
        </p:blipFill>
        <p:spPr>
          <a:xfrm>
            <a:off x="10022400" y="169200"/>
            <a:ext cx="1773720" cy="11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680" cy="118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Box 2"/>
          <p:cNvSpPr/>
          <p:nvPr/>
        </p:nvSpPr>
        <p:spPr>
          <a:xfrm>
            <a:off x="588240" y="1603080"/>
            <a:ext cx="110131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Większość publicznie dostępnych raportów skupia się na grupach z Chin, Rosji, Iranu oraz Korei Północnej (tzw. "OŚ ZŁA" - ang.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the axis of evil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😂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Większość publicznie dostępnych raportów pochodzi od amerykańskich/zachodnich firm i instytucji (np. CrowdStrike, FBI)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Warto mieć to na uwadze, gdy stara się zrozumieć pełne spektrum, a nie tylko jego część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9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360" cy="141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66760" y="217440"/>
            <a:ext cx="9312840" cy="106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Ransomware - Ryuk - algorytm działania operatorów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Picture 20" descr=""/>
          <p:cNvPicPr/>
          <p:nvPr/>
        </p:nvPicPr>
        <p:blipFill>
          <a:blip r:embed="rId1"/>
          <a:stretch/>
        </p:blipFill>
        <p:spPr>
          <a:xfrm>
            <a:off x="9975960" y="117720"/>
            <a:ext cx="1773720" cy="116568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21" descr=""/>
          <p:cNvPicPr/>
          <p:nvPr/>
        </p:nvPicPr>
        <p:blipFill>
          <a:blip r:embed="rId2"/>
          <a:stretch/>
        </p:blipFill>
        <p:spPr>
          <a:xfrm>
            <a:off x="0" y="1504080"/>
            <a:ext cx="12189600" cy="502596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0" y="6172200"/>
            <a:ext cx="10323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https://twitter.com/0xboogy/status/1324763565539184641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, https://www.trendmicro.com/en_us/what-is/ransomware/ryuk-ransomware.html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680" cy="118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360" cy="1413360"/>
          </a:xfrm>
          <a:prstGeom prst="rect">
            <a:avLst/>
          </a:prstGeom>
          <a:ln w="0">
            <a:noFill/>
          </a:ln>
        </p:spPr>
      </p:pic>
      <p:sp>
        <p:nvSpPr>
          <p:cNvPr id="266" name="TextBox 4"/>
          <p:cNvSpPr/>
          <p:nvPr/>
        </p:nvSpPr>
        <p:spPr>
          <a:xfrm>
            <a:off x="274320" y="6064200"/>
            <a:ext cx="11915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7" name="Picture 5" descr=""/>
          <p:cNvPicPr/>
          <p:nvPr/>
        </p:nvPicPr>
        <p:blipFill>
          <a:blip r:embed="rId3"/>
          <a:stretch/>
        </p:blipFill>
        <p:spPr>
          <a:xfrm>
            <a:off x="0" y="1790640"/>
            <a:ext cx="12189600" cy="392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680" cy="118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360" cy="1413360"/>
          </a:xfrm>
          <a:prstGeom prst="rect">
            <a:avLst/>
          </a:prstGeom>
          <a:ln w="0">
            <a:noFill/>
          </a:ln>
        </p:spPr>
      </p:pic>
      <p:sp>
        <p:nvSpPr>
          <p:cNvPr id="270" name="TextBox 4"/>
          <p:cNvSpPr/>
          <p:nvPr/>
        </p:nvSpPr>
        <p:spPr>
          <a:xfrm>
            <a:off x="274320" y="6064200"/>
            <a:ext cx="11915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Picture 2" descr=""/>
          <p:cNvPicPr/>
          <p:nvPr/>
        </p:nvPicPr>
        <p:blipFill>
          <a:blip r:embed="rId3"/>
          <a:stretch/>
        </p:blipFill>
        <p:spPr>
          <a:xfrm>
            <a:off x="0" y="2043720"/>
            <a:ext cx="12189600" cy="276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680" cy="118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360" cy="1413360"/>
          </a:xfrm>
          <a:prstGeom prst="rect">
            <a:avLst/>
          </a:prstGeom>
          <a:ln w="0">
            <a:noFill/>
          </a:ln>
        </p:spPr>
      </p:pic>
      <p:sp>
        <p:nvSpPr>
          <p:cNvPr id="274" name="TextBox 4"/>
          <p:cNvSpPr/>
          <p:nvPr/>
        </p:nvSpPr>
        <p:spPr>
          <a:xfrm>
            <a:off x="274320" y="6064200"/>
            <a:ext cx="11915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Picture 5" descr=""/>
          <p:cNvPicPr/>
          <p:nvPr/>
        </p:nvPicPr>
        <p:blipFill>
          <a:blip r:embed="rId3"/>
          <a:stretch/>
        </p:blipFill>
        <p:spPr>
          <a:xfrm>
            <a:off x="31680" y="1329480"/>
            <a:ext cx="12189600" cy="48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680" cy="118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360" cy="1413360"/>
          </a:xfrm>
          <a:prstGeom prst="rect">
            <a:avLst/>
          </a:prstGeom>
          <a:ln w="0">
            <a:noFill/>
          </a:ln>
        </p:spPr>
      </p:pic>
      <p:sp>
        <p:nvSpPr>
          <p:cNvPr id="278" name="TextBox 4"/>
          <p:cNvSpPr/>
          <p:nvPr/>
        </p:nvSpPr>
        <p:spPr>
          <a:xfrm>
            <a:off x="274320" y="6064200"/>
            <a:ext cx="11915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9" name="Picture 2" descr=""/>
          <p:cNvPicPr/>
          <p:nvPr/>
        </p:nvPicPr>
        <p:blipFill>
          <a:blip r:embed="rId3"/>
          <a:stretch/>
        </p:blipFill>
        <p:spPr>
          <a:xfrm>
            <a:off x="0" y="1014480"/>
            <a:ext cx="12189600" cy="482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680" cy="118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360" cy="1413360"/>
          </a:xfrm>
          <a:prstGeom prst="rect">
            <a:avLst/>
          </a:prstGeom>
          <a:ln w="0">
            <a:noFill/>
          </a:ln>
        </p:spPr>
      </p:pic>
      <p:sp>
        <p:nvSpPr>
          <p:cNvPr id="282" name="TextBox 4"/>
          <p:cNvSpPr/>
          <p:nvPr/>
        </p:nvSpPr>
        <p:spPr>
          <a:xfrm>
            <a:off x="274320" y="6168600"/>
            <a:ext cx="11915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3" name="Picture 5" descr=""/>
          <p:cNvPicPr/>
          <p:nvPr/>
        </p:nvPicPr>
        <p:blipFill>
          <a:blip r:embed="rId3"/>
          <a:stretch/>
        </p:blipFill>
        <p:spPr>
          <a:xfrm>
            <a:off x="46800" y="1310760"/>
            <a:ext cx="12095640" cy="48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6680" cy="118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1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3360" cy="1413360"/>
          </a:xfrm>
          <a:prstGeom prst="rect">
            <a:avLst/>
          </a:prstGeom>
          <a:ln w="0">
            <a:noFill/>
          </a:ln>
        </p:spPr>
      </p:pic>
      <p:sp>
        <p:nvSpPr>
          <p:cNvPr id="286" name="TextBox 4"/>
          <p:cNvSpPr/>
          <p:nvPr/>
        </p:nvSpPr>
        <p:spPr>
          <a:xfrm>
            <a:off x="274320" y="6168600"/>
            <a:ext cx="11915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7" name="Picture 2" descr=""/>
          <p:cNvPicPr/>
          <p:nvPr/>
        </p:nvPicPr>
        <p:blipFill>
          <a:blip r:embed="rId3"/>
          <a:stretch/>
        </p:blipFill>
        <p:spPr>
          <a:xfrm>
            <a:off x="374040" y="1463400"/>
            <a:ext cx="11576880" cy="457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74320" y="174960"/>
            <a:ext cx="11776680" cy="101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perspektyw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Box 2"/>
          <p:cNvSpPr/>
          <p:nvPr/>
        </p:nvSpPr>
        <p:spPr>
          <a:xfrm>
            <a:off x="588240" y="1603080"/>
            <a:ext cx="1101312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CyberSafari: Underexamined threat actors from the global threat landscape: </a:t>
            </a: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https://www.youtube.com/watch?v=4Ac1vqdnZRY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90" name="Picture 3" descr=""/>
          <p:cNvPicPr/>
          <p:nvPr/>
        </p:nvPicPr>
        <p:blipFill>
          <a:blip r:embed="rId2"/>
          <a:stretch/>
        </p:blipFill>
        <p:spPr>
          <a:xfrm>
            <a:off x="10776240" y="23760"/>
            <a:ext cx="1413360" cy="141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760" cy="109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Box 17"/>
          <p:cNvSpPr/>
          <p:nvPr/>
        </p:nvSpPr>
        <p:spPr>
          <a:xfrm>
            <a:off x="419400" y="6178680"/>
            <a:ext cx="11475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6" name="Picture 12" descr=""/>
          <p:cNvPicPr/>
          <p:nvPr/>
        </p:nvPicPr>
        <p:blipFill>
          <a:blip r:embed="rId2"/>
          <a:stretch/>
        </p:blipFill>
        <p:spPr>
          <a:xfrm>
            <a:off x="619200" y="903600"/>
            <a:ext cx="11274840" cy="527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680" cy="85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Aktorzy zagrożeń - APT - kilka ciekawych raportów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Box 2"/>
          <p:cNvSpPr/>
          <p:nvPr/>
        </p:nvSpPr>
        <p:spPr>
          <a:xfrm>
            <a:off x="252000" y="1498680"/>
            <a:ext cx="11685240" cy="42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https://www.dragos.com/wp-content/uploads/TRISIS-01.pdf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 TRISIS malware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https://labs.f-secure.com/assets/BlogFiles/f-secureLABS-tlp-white-lazarus-threat-intel-report2.pdf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raport o grupie Lazarus (sierpień 2020)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https://cyware.com/news/trickbot-rises-from-the-ashes-d02b0e92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US cyber command taking down TrickBot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https://www.fireeye.com/blog/threat-research/2020/12/evasive-attacker-leverages-solarwinds-supply-chain-compromises-with-sunburst-backdoor.html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SUNBURST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680" cy="121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3000"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onsolas"/>
                <a:ea typeface="DejaVu Sans"/>
              </a:rPr>
              <a:t>Włamanie do Centrum Informacji Gospodarczej w 1997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Box 2"/>
          <p:cNvSpPr/>
          <p:nvPr/>
        </p:nvSpPr>
        <p:spPr>
          <a:xfrm>
            <a:off x="252000" y="1998000"/>
            <a:ext cx="11685240" cy="28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Tok Szok, program 2 TVP, 24. czerwca 1997. 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</a:t>
            </a: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ydarzenia miały miejsce jeszcze przed wejściem w życie kodeksu karnego z 6 czerwca 1997, w którym przestępstwem stało się samo "uzyskanie dostępu" do systemu informatycznego nawet bez wyrządzenia w nim szkód (art. 267 kodeksu karnego)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https://www.youtube.com/watch?v=HIlm5PTL4r8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6680" cy="121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pl-PL" sz="4400" spc="-1" strike="noStrike">
                <a:solidFill>
                  <a:srgbClr val="000000"/>
                </a:solidFill>
                <a:latin typeface="Consolas"/>
                <a:ea typeface="DejaVu Sans"/>
              </a:rPr>
              <a:t>2022 – konflikt Rosja - Ukraina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Box 2"/>
          <p:cNvSpPr/>
          <p:nvPr/>
        </p:nvSpPr>
        <p:spPr>
          <a:xfrm>
            <a:off x="252000" y="1344240"/>
            <a:ext cx="1168524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początkowej fazie konfliktu działania Rosji ograniczały się do: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stosowania wiper malware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ataków DDoS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ciągu ostatniego roku doszło do wielu cyber ataków z obu stron (ostatni pod koniec maja 2023), jednak bez widocznego wpływu na przebieg wojny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Odnośniki: </a:t>
            </a:r>
            <a:br/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https://www.swp-berlin.org/10.18449/2023C23/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tps://time.com/6153902/russia-major-cyber-attacks-invasion-ukraine/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https://atos.net/en/lp/securitydive/risks-from-the-cyberattacks-ru-ua-conflict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https://community.riskiq.com/article/9795a1c9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https://therecord.media/skolkovo-foundation-cyberattack-russia-ukraine?&amp;web_view=true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object 6"/>
          <p:cNvSpPr/>
          <p:nvPr/>
        </p:nvSpPr>
        <p:spPr>
          <a:xfrm>
            <a:off x="1540440" y="3153240"/>
            <a:ext cx="9149040" cy="54648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Koniec części #VII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298" name="object 10"/>
          <p:cNvSpPr/>
          <p:nvPr/>
        </p:nvSpPr>
        <p:spPr>
          <a:xfrm>
            <a:off x="7395480" y="3561480"/>
            <a:ext cx="2484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Źródła użytych grafik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838080" y="134532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https://image.slidesharecdn.com/avtokyo-2017-171112211612/95/avtokyo-2017-what-is-red-team-12-638.jpg?cb=1510521418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https://ak.picdn.net/shutterstock/videos/1019470672/thumb/6.jpg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https://encrypted-tbn0.gstatic.com/images?q=tbn%3AANd9GcTWeTdyGMx-kXKWQQMNsUhQoRqG6rWJjgg9Lg&amp;usqp=CAU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https://pronto-core-cdn.prontomarketing.com/2/wp-content/uploads/sites/2254/2020/01/Ransomware-Attack.png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https://www.enisa.europa.eu/topics/csirts-in-europe/glossary/files/botnets-3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https://media.kasperskydaily.com/wp-content/uploads/sites/92/2013/10/06045352/trojans.jpeg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https://media.wired.com/photos/5926fd1ccefba457b079bc7a/master/w_2560%2Cc_limit/GettyImages-520296054-1.jpg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https://news.sophos.com/wp-content/uploads/2020/08/lemonduck.jpg?w=500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https://media.kasperskydaily.com/wp-content/uploads/sites/92/2014/07/06043020/adware1.png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https://economictimes.indiatimes.com/thumb/msid-71819551,width-1200,height-900,resizemode-4,imgsize-1291575/darkweb_istock.jpg?from=mdr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https://enterprise.comodo.com/images/forensic-analysis/spyware-malware-removal.jpg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https://media.kasperskydaily.com/wp-content/uploads/sites/92/2014/07/06043013/adware6.png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https://external-content.duckduckgo.com/iu/?u=https%3A%2F%2Fwww.fincen.gov%2Fsites%2Fdefault%2Ffiles%2Fshared%2F1.jpg&amp;f=1&amp;nofb=1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https://spectrum.ieee.org/img/03OLHowStuxnetWorked-1360963061216.jpg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https://o.quizlet.com/KjYDdrQ5lqwPxKVH37T1Ig_b.png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https://images.idgesg.net/images/article/2019/03/malvertising_malware_hacked_ads_advertising-online-100791421-large.jpg?auto=webp&amp;quality=85,70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https://eternitymarketing.com/assets/image-cache/blog/whitehatblackhat.6677ffe9.jpg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https://encrypted-tbn0.gstatic.com/images?q=tbn:ANd9GcSCaFluwatdmz9kO_jH9CtcUnlE4F5airPbzQ&amp;usqp=CAU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7760" cy="109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Ekosystem e-crime</a:t>
            </a:r>
            <a:endParaRPr b="0" lang="en-US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Box 18"/>
          <p:cNvSpPr/>
          <p:nvPr/>
        </p:nvSpPr>
        <p:spPr>
          <a:xfrm>
            <a:off x="419400" y="6178680"/>
            <a:ext cx="11475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9" name="Picture 13" descr=""/>
          <p:cNvPicPr/>
          <p:nvPr/>
        </p:nvPicPr>
        <p:blipFill>
          <a:blip r:embed="rId2"/>
          <a:stretch/>
        </p:blipFill>
        <p:spPr>
          <a:xfrm>
            <a:off x="61920" y="1096920"/>
            <a:ext cx="12189600" cy="447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7533</TotalTime>
  <Application>LibreOffice/7.3.0.3$Windows_X86_64 LibreOffice_project/0f246aa12d0eee4a0f7adcefbf7c878fc2238db3</Application>
  <AppVersion>15.0000</AppVersion>
  <Words>6580</Words>
  <Paragraphs>565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2024-04-15T18:37:49Z</dcterms:modified>
  <cp:revision>836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cb69475-382c-4c7a-b21d-8ca64eeef1bd_ActionId">
    <vt:lpwstr>223b0c3b-6d19-41ca-99cf-67a3a95ff07f</vt:lpwstr>
  </property>
  <property fmtid="{D5CDD505-2E9C-101B-9397-08002B2CF9AE}" pid="3" name="MSIP_Label_ecb69475-382c-4c7a-b21d-8ca64eeef1bd_ContentBits">
    <vt:lpwstr>0</vt:lpwstr>
  </property>
  <property fmtid="{D5CDD505-2E9C-101B-9397-08002B2CF9AE}" pid="4" name="MSIP_Label_ecb69475-382c-4c7a-b21d-8ca64eeef1bd_Enabled">
    <vt:lpwstr>true</vt:lpwstr>
  </property>
  <property fmtid="{D5CDD505-2E9C-101B-9397-08002B2CF9AE}" pid="5" name="MSIP_Label_ecb69475-382c-4c7a-b21d-8ca64eeef1bd_Method">
    <vt:lpwstr>Standard</vt:lpwstr>
  </property>
  <property fmtid="{D5CDD505-2E9C-101B-9397-08002B2CF9AE}" pid="6" name="MSIP_Label_ecb69475-382c-4c7a-b21d-8ca64eeef1bd_Name">
    <vt:lpwstr>Eviden For Internal Use - All Employees</vt:lpwstr>
  </property>
  <property fmtid="{D5CDD505-2E9C-101B-9397-08002B2CF9AE}" pid="7" name="MSIP_Label_ecb69475-382c-4c7a-b21d-8ca64eeef1bd_SetDate">
    <vt:lpwstr>2024-04-15T14:57:09Z</vt:lpwstr>
  </property>
  <property fmtid="{D5CDD505-2E9C-101B-9397-08002B2CF9AE}" pid="8" name="MSIP_Label_ecb69475-382c-4c7a-b21d-8ca64eeef1bd_SiteId">
    <vt:lpwstr>7d1c7785-2d8a-437d-b842-1ed5d8fbe00a</vt:lpwstr>
  </property>
  <property fmtid="{D5CDD505-2E9C-101B-9397-08002B2CF9AE}" pid="9" name="Notes">
    <vt:i4>8</vt:i4>
  </property>
  <property fmtid="{D5CDD505-2E9C-101B-9397-08002B2CF9AE}" pid="10" name="PresentationFormat">
    <vt:lpwstr>Widescreen</vt:lpwstr>
  </property>
  <property fmtid="{D5CDD505-2E9C-101B-9397-08002B2CF9AE}" pid="11" name="Slides">
    <vt:i4>85</vt:i4>
  </property>
</Properties>
</file>